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0" r:id="rId1"/>
    <p:sldMasterId id="2147483672" r:id="rId2"/>
  </p:sldMasterIdLst>
  <p:notesMasterIdLst>
    <p:notesMasterId r:id="rId20"/>
  </p:notesMasterIdLst>
  <p:handoutMasterIdLst>
    <p:handoutMasterId r:id="rId21"/>
  </p:handoutMasterIdLst>
  <p:sldIdLst>
    <p:sldId id="256" r:id="rId3"/>
    <p:sldId id="317" r:id="rId4"/>
    <p:sldId id="349" r:id="rId5"/>
    <p:sldId id="332" r:id="rId6"/>
    <p:sldId id="343" r:id="rId7"/>
    <p:sldId id="350" r:id="rId8"/>
    <p:sldId id="344" r:id="rId9"/>
    <p:sldId id="345" r:id="rId10"/>
    <p:sldId id="346" r:id="rId11"/>
    <p:sldId id="333" r:id="rId12"/>
    <p:sldId id="337" r:id="rId13"/>
    <p:sldId id="347" r:id="rId14"/>
    <p:sldId id="334" r:id="rId15"/>
    <p:sldId id="339" r:id="rId16"/>
    <p:sldId id="341" r:id="rId17"/>
    <p:sldId id="348" r:id="rId18"/>
    <p:sldId id="342" r:id="rId19"/>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 Yuzhu" initials="WY" lastIdx="1" clrIdx="0">
    <p:extLst>
      <p:ext uri="{19B8F6BF-5375-455C-9EA6-DF929625EA0E}">
        <p15:presenceInfo xmlns:p15="http://schemas.microsoft.com/office/powerpoint/2012/main" userId="97c0887f330908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9001" autoAdjust="0"/>
    <p:restoredTop sz="94660"/>
  </p:normalViewPr>
  <p:slideViewPr>
    <p:cSldViewPr snapToGrid="0">
      <p:cViewPr varScale="1">
        <p:scale>
          <a:sx n="101" d="100"/>
          <a:sy n="101" d="100"/>
        </p:scale>
        <p:origin x="144" y="360"/>
      </p:cViewPr>
      <p:guideLst/>
    </p:cSldViewPr>
  </p:slideViewPr>
  <p:notesTextViewPr>
    <p:cViewPr>
      <p:scale>
        <a:sx n="1" d="1"/>
        <a:sy n="1" d="1"/>
      </p:scale>
      <p:origin x="0" y="0"/>
    </p:cViewPr>
  </p:notesTextViewPr>
  <p:notesViewPr>
    <p:cSldViewPr snapToGrid="0">
      <p:cViewPr varScale="1">
        <p:scale>
          <a:sx n="77" d="100"/>
          <a:sy n="77" d="100"/>
        </p:scale>
        <p:origin x="207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406B592-17D9-4D46-95CF-6D58B56FB7B7}" type="datetimeFigureOut">
              <a:rPr lang="zh-CN" altLang="en-US" smtClean="0"/>
              <a:t>2021/7/14</a:t>
            </a:fld>
            <a:endParaRPr lang="zh-CN" altLang="en-US"/>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5B61EDB4-5EBE-4552-B7D1-DFDBD54AAECC}" type="slidenum">
              <a:rPr lang="zh-CN" altLang="en-US" smtClean="0"/>
              <a:t>‹#›</a:t>
            </a:fld>
            <a:endParaRPr lang="zh-CN" altLang="en-US"/>
          </a:p>
        </p:txBody>
      </p:sp>
    </p:spTree>
    <p:extLst>
      <p:ext uri="{BB962C8B-B14F-4D97-AF65-F5344CB8AC3E}">
        <p14:creationId xmlns:p14="http://schemas.microsoft.com/office/powerpoint/2010/main" val="976892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7886061-D862-4312-A798-AB9DC5C0B185}" type="datetimeFigureOut">
              <a:rPr lang="zh-CN" altLang="en-US" smtClean="0"/>
              <a:t>2021/7/14</a:t>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40C6275-2ACC-45B5-AD6A-3B5CCB5A0659}" type="slidenum">
              <a:rPr lang="zh-CN" altLang="en-US" smtClean="0"/>
              <a:t>‹#›</a:t>
            </a:fld>
            <a:endParaRPr lang="zh-CN" altLang="en-US"/>
          </a:p>
        </p:txBody>
      </p:sp>
    </p:spTree>
    <p:extLst>
      <p:ext uri="{BB962C8B-B14F-4D97-AF65-F5344CB8AC3E}">
        <p14:creationId xmlns:p14="http://schemas.microsoft.com/office/powerpoint/2010/main" val="1147732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Mr</a:t>
            </a:r>
            <a:r>
              <a:rPr lang="en-US" altLang="zh-CN" dirty="0"/>
              <a:t> </a:t>
            </a:r>
            <a:r>
              <a:rPr lang="fr-FR" altLang="zh-CN" b="1" i="1" dirty="0"/>
              <a:t>Mills  ladies and gentle, good afternoon</a:t>
            </a:r>
          </a:p>
          <a:p>
            <a:r>
              <a:rPr lang="fr-FR" altLang="zh-CN" b="1" i="1" dirty="0"/>
              <a:t>It’s very pleasure indeed for me to give the presentation.</a:t>
            </a:r>
          </a:p>
          <a:p>
            <a:r>
              <a:rPr lang="fr-FR" altLang="zh-CN" b="1" i="1" dirty="0"/>
              <a:t>Today I would like to present my work  Study on the influence of unsteady state on damage estimation for random vibration loading</a:t>
            </a:r>
          </a:p>
          <a:p>
            <a:r>
              <a:rPr lang="fr-FR" altLang="zh-CN" b="1" i="1" dirty="0"/>
              <a:t>I am from CARS, China.</a:t>
            </a:r>
          </a:p>
          <a:p>
            <a:r>
              <a:rPr lang="fr-FR" altLang="zh-CN" b="1" i="1" dirty="0"/>
              <a:t> </a:t>
            </a:r>
            <a:r>
              <a:rPr lang="en-US" altLang="zh-CN" b="1" i="1" dirty="0"/>
              <a:t>My supervisor, Professor Roger, and I work on fatigue damage from random vibration.</a:t>
            </a:r>
            <a:endParaRPr lang="fr-FR" altLang="zh-CN" b="1" i="1" dirty="0"/>
          </a:p>
        </p:txBody>
      </p:sp>
      <p:sp>
        <p:nvSpPr>
          <p:cNvPr id="4" name="灯片编号占位符 3"/>
          <p:cNvSpPr>
            <a:spLocks noGrp="1"/>
          </p:cNvSpPr>
          <p:nvPr>
            <p:ph type="sldNum" sz="quarter" idx="10"/>
          </p:nvPr>
        </p:nvSpPr>
        <p:spPr/>
        <p:txBody>
          <a:bodyPr/>
          <a:lstStyle/>
          <a:p>
            <a:fld id="{C40C6275-2ACC-45B5-AD6A-3B5CCB5A0659}" type="slidenum">
              <a:rPr lang="zh-CN" altLang="en-US" smtClean="0"/>
              <a:t>1</a:t>
            </a:fld>
            <a:endParaRPr lang="zh-CN" altLang="en-US"/>
          </a:p>
        </p:txBody>
      </p:sp>
    </p:spTree>
    <p:extLst>
      <p:ext uri="{BB962C8B-B14F-4D97-AF65-F5344CB8AC3E}">
        <p14:creationId xmlns:p14="http://schemas.microsoft.com/office/powerpoint/2010/main" val="3099975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This is the more commonly used INDEX of non stationary.</a:t>
                </a:r>
              </a:p>
              <a:p>
                <a:r>
                  <a:rPr lang="en-US" altLang="zh-CN" dirty="0"/>
                  <a:t>The run test is a qualitative method to judge whether a signal is steady state or not.</a:t>
                </a:r>
              </a:p>
              <a:p>
                <a:r>
                  <a:rPr lang="en-US" altLang="zh-CN" dirty="0"/>
                  <a:t>From the results, it could be found  </a:t>
                </a:r>
              </a:p>
              <a:p>
                <a:r>
                  <a:rPr lang="en-US" altLang="zh-CN" dirty="0"/>
                  <a:t>When the kurtosis higher,  the  </a:t>
                </a:r>
                <a14:m>
                  <m:oMath xmlns:m="http://schemas.openxmlformats.org/officeDocument/2006/math">
                    <m:r>
                      <a:rPr lang="zh-CN" altLang="en-US" i="1">
                        <a:latin typeface="Cambria Math" panose="02040503050406030204" pitchFamily="18" charset="0"/>
                      </a:rPr>
                      <m:t>𝛾</m:t>
                    </m:r>
                  </m:oMath>
                </a14:m>
                <a:r>
                  <a:rPr lang="zh-CN" altLang="en-US" dirty="0"/>
                  <a:t> </a:t>
                </a:r>
                <a:r>
                  <a:rPr lang="en-US" altLang="zh-CN" dirty="0"/>
                  <a:t>is smaller</a:t>
                </a:r>
              </a:p>
              <a:p>
                <a:r>
                  <a:rPr lang="en-US" altLang="zh-CN" dirty="0"/>
                  <a:t>But this relationship is not absolute. </a:t>
                </a:r>
              </a:p>
              <a:p>
                <a:endParaRPr lang="en-US" altLang="zh-CN" dirty="0"/>
              </a:p>
              <a:p>
                <a:endParaRPr lang="zh-CN" altLang="en-US" dirty="0"/>
              </a:p>
            </p:txBody>
          </p:sp>
        </mc:Choice>
        <mc:Fallback xmlns="">
          <p:sp>
            <p:nvSpPr>
              <p:cNvPr id="3" name="备注占位符 2"/>
              <p:cNvSpPr>
                <a:spLocks noGrp="1"/>
              </p:cNvSpPr>
              <p:nvPr>
                <p:ph type="body" idx="1"/>
              </p:nvPr>
            </p:nvSpPr>
            <p:spPr/>
            <p:txBody>
              <a:bodyPr/>
              <a:lstStyle/>
              <a:p>
                <a:r>
                  <a:rPr lang="en-US" altLang="zh-CN" dirty="0"/>
                  <a:t>This is the more commonly used </a:t>
                </a:r>
                <a:r>
                  <a:rPr lang="en-US" altLang="zh-CN" dirty="0" smtClean="0"/>
                  <a:t>INDEX of non stationary.</a:t>
                </a:r>
              </a:p>
              <a:p>
                <a:r>
                  <a:rPr lang="en-US" altLang="zh-CN" dirty="0"/>
                  <a:t>The run test is a qualitative method to judge whether a signal is steady state or </a:t>
                </a:r>
                <a:r>
                  <a:rPr lang="en-US" altLang="zh-CN" dirty="0" smtClean="0"/>
                  <a:t>not.</a:t>
                </a:r>
              </a:p>
              <a:p>
                <a:r>
                  <a:rPr lang="en-US" altLang="zh-CN" dirty="0" smtClean="0"/>
                  <a:t>From the results, it could be found  </a:t>
                </a:r>
              </a:p>
              <a:p>
                <a:r>
                  <a:rPr lang="en-US" altLang="zh-CN" dirty="0" smtClean="0"/>
                  <a:t>When the kurtosis </a:t>
                </a:r>
                <a:r>
                  <a:rPr lang="en-US" altLang="zh-CN" dirty="0"/>
                  <a:t>higher,  </a:t>
                </a:r>
                <a:r>
                  <a:rPr lang="en-US" altLang="zh-CN" dirty="0" smtClean="0"/>
                  <a:t>the  </a:t>
                </a:r>
                <a:r>
                  <a:rPr lang="zh-CN" altLang="en-US" i="0">
                    <a:latin typeface="Cambria Math" panose="02040503050406030204" pitchFamily="18" charset="0"/>
                  </a:rPr>
                  <a:t>𝛾</a:t>
                </a:r>
                <a:r>
                  <a:rPr lang="zh-CN" altLang="en-US" dirty="0"/>
                  <a:t> </a:t>
                </a:r>
                <a:r>
                  <a:rPr lang="en-US" altLang="zh-CN" dirty="0" smtClean="0"/>
                  <a:t>is smaller</a:t>
                </a:r>
                <a:endParaRPr lang="en-US" altLang="zh-CN" dirty="0"/>
              </a:p>
              <a:p>
                <a:r>
                  <a:rPr lang="en-US" altLang="zh-CN" dirty="0" smtClean="0"/>
                  <a:t>But this </a:t>
                </a:r>
                <a:r>
                  <a:rPr lang="en-US" altLang="zh-CN" dirty="0"/>
                  <a:t>relationship is not </a:t>
                </a:r>
                <a:r>
                  <a:rPr lang="en-US" altLang="zh-CN" dirty="0" smtClean="0"/>
                  <a:t>absolute. </a:t>
                </a:r>
              </a:p>
              <a:p>
                <a:endParaRPr lang="en-US" altLang="zh-CN" dirty="0" smtClean="0"/>
              </a:p>
              <a:p>
                <a:endParaRPr lang="zh-CN" altLang="en-US" dirty="0"/>
              </a:p>
            </p:txBody>
          </p:sp>
        </mc:Fallback>
      </mc:AlternateContent>
      <p:sp>
        <p:nvSpPr>
          <p:cNvPr id="4" name="灯片编号占位符 3"/>
          <p:cNvSpPr>
            <a:spLocks noGrp="1"/>
          </p:cNvSpPr>
          <p:nvPr>
            <p:ph type="sldNum" sz="quarter" idx="10"/>
          </p:nvPr>
        </p:nvSpPr>
        <p:spPr/>
        <p:txBody>
          <a:bodyPr/>
          <a:lstStyle/>
          <a:p>
            <a:fld id="{C40C6275-2ACC-45B5-AD6A-3B5CCB5A0659}" type="slidenum">
              <a:rPr lang="zh-CN" altLang="en-US" smtClean="0"/>
              <a:t>10</a:t>
            </a:fld>
            <a:endParaRPr lang="zh-CN" altLang="en-US"/>
          </a:p>
        </p:txBody>
      </p:sp>
    </p:spTree>
    <p:extLst>
      <p:ext uri="{BB962C8B-B14F-4D97-AF65-F5344CB8AC3E}">
        <p14:creationId xmlns:p14="http://schemas.microsoft.com/office/powerpoint/2010/main" val="3576321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Make segments for the time series.</a:t>
            </a:r>
          </a:p>
          <a:p>
            <a:r>
              <a:rPr lang="en-US" altLang="zh-CN" dirty="0"/>
              <a:t>Do the variance for each segment. The variance is also done for the global mean.</a:t>
            </a:r>
          </a:p>
          <a:p>
            <a:r>
              <a:rPr lang="en-US" altLang="zh-CN" dirty="0"/>
              <a:t>Record the difference of the above 2 values for each segment. </a:t>
            </a:r>
          </a:p>
          <a:p>
            <a:r>
              <a:rPr lang="en-US" altLang="zh-CN" dirty="0"/>
              <a:t>For all the difference , do the variance.</a:t>
            </a:r>
          </a:p>
          <a:p>
            <a:r>
              <a:rPr lang="en-US" altLang="zh-CN" dirty="0"/>
              <a:t>This value could reflects the stationary of the data. The larger the value of I, the more discrete the data</a:t>
            </a:r>
          </a:p>
          <a:p>
            <a:endParaRPr lang="zh-CN" altLang="en-US" dirty="0"/>
          </a:p>
        </p:txBody>
      </p:sp>
      <p:sp>
        <p:nvSpPr>
          <p:cNvPr id="4" name="灯片编号占位符 3"/>
          <p:cNvSpPr>
            <a:spLocks noGrp="1"/>
          </p:cNvSpPr>
          <p:nvPr>
            <p:ph type="sldNum" sz="quarter" idx="10"/>
          </p:nvPr>
        </p:nvSpPr>
        <p:spPr/>
        <p:txBody>
          <a:bodyPr/>
          <a:lstStyle/>
          <a:p>
            <a:fld id="{C40C6275-2ACC-45B5-AD6A-3B5CCB5A0659}" type="slidenum">
              <a:rPr lang="zh-CN" altLang="en-US" smtClean="0"/>
              <a:t>11</a:t>
            </a:fld>
            <a:endParaRPr lang="zh-CN" altLang="en-US"/>
          </a:p>
        </p:txBody>
      </p:sp>
    </p:spTree>
    <p:extLst>
      <p:ext uri="{BB962C8B-B14F-4D97-AF65-F5344CB8AC3E}">
        <p14:creationId xmlns:p14="http://schemas.microsoft.com/office/powerpoint/2010/main" val="917796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session, the damage of each cases is estimated.</a:t>
            </a:r>
          </a:p>
          <a:p>
            <a:r>
              <a:rPr lang="en-US" altLang="zh-CN" dirty="0"/>
              <a:t>Damage estimation is performed based on the fatigue properties  (Wohler curve) of the material and the linear damage accumulation principle.</a:t>
            </a:r>
          </a:p>
          <a:p>
            <a:r>
              <a:rPr lang="en-US" altLang="zh-CN" dirty="0"/>
              <a:t>According to the results, it is found that the kurtosis of the vibration signal greatly affects the damage. </a:t>
            </a:r>
          </a:p>
          <a:p>
            <a:r>
              <a:rPr lang="en-US" altLang="zh-CN" dirty="0"/>
              <a:t>The kurtosis is similar and the damage is similar. </a:t>
            </a:r>
          </a:p>
          <a:p>
            <a:r>
              <a:rPr lang="en-US" altLang="zh-CN" dirty="0"/>
              <a:t>But there are also gap even kurtosis almost same. </a:t>
            </a:r>
          </a:p>
          <a:p>
            <a:r>
              <a:rPr lang="en-US" altLang="zh-CN" dirty="0"/>
              <a:t>This gap increases with the increase of kurtosis.</a:t>
            </a:r>
          </a:p>
          <a:p>
            <a:endParaRPr lang="en-US" altLang="zh-CN" dirty="0"/>
          </a:p>
          <a:p>
            <a:r>
              <a:rPr lang="en-US" altLang="zh-CN" dirty="0"/>
              <a:t>Why? </a:t>
            </a:r>
          </a:p>
          <a:p>
            <a:r>
              <a:rPr lang="en-US" altLang="zh-CN" dirty="0"/>
              <a:t>non-stationary differences</a:t>
            </a:r>
            <a:r>
              <a:rPr lang="en-US" altLang="zh-CN" b="1" dirty="0"/>
              <a:t> </a:t>
            </a:r>
            <a:endParaRPr lang="zh-CN" altLang="en-US" dirty="0"/>
          </a:p>
        </p:txBody>
      </p:sp>
      <p:sp>
        <p:nvSpPr>
          <p:cNvPr id="4" name="灯片编号占位符 3"/>
          <p:cNvSpPr>
            <a:spLocks noGrp="1"/>
          </p:cNvSpPr>
          <p:nvPr>
            <p:ph type="sldNum" sz="quarter" idx="10"/>
          </p:nvPr>
        </p:nvSpPr>
        <p:spPr/>
        <p:txBody>
          <a:bodyPr/>
          <a:lstStyle/>
          <a:p>
            <a:fld id="{C40C6275-2ACC-45B5-AD6A-3B5CCB5A0659}" type="slidenum">
              <a:rPr lang="zh-CN" altLang="en-US" smtClean="0"/>
              <a:t>12</a:t>
            </a:fld>
            <a:endParaRPr lang="zh-CN" altLang="en-US"/>
          </a:p>
        </p:txBody>
      </p:sp>
    </p:spTree>
    <p:extLst>
      <p:ext uri="{BB962C8B-B14F-4D97-AF65-F5344CB8AC3E}">
        <p14:creationId xmlns:p14="http://schemas.microsoft.com/office/powerpoint/2010/main" val="180573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figure is the </a:t>
            </a:r>
            <a:r>
              <a:rPr lang="en-US" altLang="zh-CN" dirty="0" err="1"/>
              <a:t>rainflow</a:t>
            </a:r>
            <a:r>
              <a:rPr lang="en-US" altLang="zh-CN" dirty="0"/>
              <a:t> result of all case.</a:t>
            </a:r>
          </a:p>
          <a:p>
            <a:r>
              <a:rPr lang="en-US" altLang="zh-CN" dirty="0"/>
              <a:t>The maximum stress range is determined by the kurtosis.</a:t>
            </a:r>
          </a:p>
          <a:p>
            <a:r>
              <a:rPr lang="en-US" altLang="zh-CN" dirty="0"/>
              <a:t>The probability distribution in the alpha region is related to the non-stationary state.</a:t>
            </a:r>
            <a:endParaRPr lang="zh-CN" altLang="en-US" dirty="0"/>
          </a:p>
        </p:txBody>
      </p:sp>
      <p:sp>
        <p:nvSpPr>
          <p:cNvPr id="4" name="灯片编号占位符 3"/>
          <p:cNvSpPr>
            <a:spLocks noGrp="1"/>
          </p:cNvSpPr>
          <p:nvPr>
            <p:ph type="sldNum" sz="quarter" idx="10"/>
          </p:nvPr>
        </p:nvSpPr>
        <p:spPr/>
        <p:txBody>
          <a:bodyPr/>
          <a:lstStyle/>
          <a:p>
            <a:fld id="{C40C6275-2ACC-45B5-AD6A-3B5CCB5A0659}" type="slidenum">
              <a:rPr lang="zh-CN" altLang="en-US" smtClean="0"/>
              <a:t>13</a:t>
            </a:fld>
            <a:endParaRPr lang="zh-CN" altLang="en-US"/>
          </a:p>
        </p:txBody>
      </p:sp>
    </p:spTree>
    <p:extLst>
      <p:ext uri="{BB962C8B-B14F-4D97-AF65-F5344CB8AC3E}">
        <p14:creationId xmlns:p14="http://schemas.microsoft.com/office/powerpoint/2010/main" val="486916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Using the kurtosis controlled non Gaussian random vibration fatigue damage method, we can get the approximate cyclic stress distribution based on the frequency domain method of Gaussian signal of the same PSD. But for the red area, the distribution of stress, try to establish some relationship, to solve the problem with the non-stationary index.</a:t>
            </a:r>
            <a:endParaRPr lang="zh-CN" altLang="en-US" dirty="0"/>
          </a:p>
        </p:txBody>
      </p:sp>
      <p:sp>
        <p:nvSpPr>
          <p:cNvPr id="4" name="灯片编号占位符 3"/>
          <p:cNvSpPr>
            <a:spLocks noGrp="1"/>
          </p:cNvSpPr>
          <p:nvPr>
            <p:ph type="sldNum" sz="quarter" idx="10"/>
          </p:nvPr>
        </p:nvSpPr>
        <p:spPr/>
        <p:txBody>
          <a:bodyPr/>
          <a:lstStyle/>
          <a:p>
            <a:fld id="{C40C6275-2ACC-45B5-AD6A-3B5CCB5A0659}" type="slidenum">
              <a:rPr lang="zh-CN" altLang="en-US" smtClean="0"/>
              <a:t>14</a:t>
            </a:fld>
            <a:endParaRPr lang="zh-CN" altLang="en-US"/>
          </a:p>
        </p:txBody>
      </p:sp>
    </p:spTree>
    <p:extLst>
      <p:ext uri="{BB962C8B-B14F-4D97-AF65-F5344CB8AC3E}">
        <p14:creationId xmlns:p14="http://schemas.microsoft.com/office/powerpoint/2010/main" val="1954839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40C6275-2ACC-45B5-AD6A-3B5CCB5A0659}" type="slidenum">
              <a:rPr lang="zh-CN" altLang="en-US" smtClean="0"/>
              <a:t>15</a:t>
            </a:fld>
            <a:endParaRPr lang="zh-CN" altLang="en-US"/>
          </a:p>
        </p:txBody>
      </p:sp>
    </p:spTree>
    <p:extLst>
      <p:ext uri="{BB962C8B-B14F-4D97-AF65-F5344CB8AC3E}">
        <p14:creationId xmlns:p14="http://schemas.microsoft.com/office/powerpoint/2010/main" val="1633856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 should point out that this work is uncompleted.</a:t>
            </a:r>
          </a:p>
          <a:p>
            <a:r>
              <a:rPr lang="en-US" altLang="zh-CN" dirty="0"/>
              <a:t>In order to improve this method, there is a lot of work needs to be done.</a:t>
            </a:r>
            <a:endParaRPr lang="zh-CN" altLang="en-US" dirty="0"/>
          </a:p>
        </p:txBody>
      </p:sp>
      <p:sp>
        <p:nvSpPr>
          <p:cNvPr id="4" name="灯片编号占位符 3"/>
          <p:cNvSpPr>
            <a:spLocks noGrp="1"/>
          </p:cNvSpPr>
          <p:nvPr>
            <p:ph type="sldNum" sz="quarter" idx="10"/>
          </p:nvPr>
        </p:nvSpPr>
        <p:spPr/>
        <p:txBody>
          <a:bodyPr/>
          <a:lstStyle/>
          <a:p>
            <a:fld id="{C40C6275-2ACC-45B5-AD6A-3B5CCB5A0659}" type="slidenum">
              <a:rPr lang="zh-CN" altLang="en-US" smtClean="0"/>
              <a:t>16</a:t>
            </a:fld>
            <a:endParaRPr lang="zh-CN" altLang="en-US"/>
          </a:p>
        </p:txBody>
      </p:sp>
    </p:spTree>
    <p:extLst>
      <p:ext uri="{BB962C8B-B14F-4D97-AF65-F5344CB8AC3E}">
        <p14:creationId xmlns:p14="http://schemas.microsoft.com/office/powerpoint/2010/main" val="20057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0C6275-2ACC-45B5-AD6A-3B5CCB5A0659}" type="slidenum">
              <a:rPr lang="zh-CN" altLang="en-US" smtClean="0"/>
              <a:t>17</a:t>
            </a:fld>
            <a:endParaRPr lang="zh-CN" altLang="en-US"/>
          </a:p>
        </p:txBody>
      </p:sp>
    </p:spTree>
    <p:extLst>
      <p:ext uri="{BB962C8B-B14F-4D97-AF65-F5344CB8AC3E}">
        <p14:creationId xmlns:p14="http://schemas.microsoft.com/office/powerpoint/2010/main" val="408084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of all</a:t>
            </a:r>
            <a:r>
              <a:rPr lang="zh-CN" altLang="en-US" dirty="0"/>
              <a:t>， </a:t>
            </a:r>
            <a:r>
              <a:rPr lang="en-US" altLang="zh-CN" dirty="0"/>
              <a:t>why we should do the fatigue damage estimation</a:t>
            </a:r>
          </a:p>
          <a:p>
            <a:r>
              <a:rPr lang="en-US" altLang="zh-CN" dirty="0"/>
              <a:t>The purpose of condition monitoring is for security. </a:t>
            </a:r>
          </a:p>
          <a:p>
            <a:r>
              <a:rPr lang="en-US" altLang="zh-CN" dirty="0"/>
              <a:t>For this, we can assume that it is safe when the remaining life of the structure can afford a single operational damage.</a:t>
            </a:r>
          </a:p>
          <a:p>
            <a:r>
              <a:rPr lang="en-US" altLang="zh-CN" dirty="0"/>
              <a:t>Therefore, lifetime assessment and damage estimation are necessary.</a:t>
            </a:r>
          </a:p>
          <a:p>
            <a:r>
              <a:rPr lang="en-US" altLang="zh-CN" dirty="0"/>
              <a:t>The challenge at this stage is, More complex structures, more variable loads, more precise requirements</a:t>
            </a:r>
          </a:p>
          <a:p>
            <a:endParaRPr lang="zh-CN" altLang="en-US" dirty="0"/>
          </a:p>
        </p:txBody>
      </p:sp>
      <p:sp>
        <p:nvSpPr>
          <p:cNvPr id="4" name="灯片编号占位符 3"/>
          <p:cNvSpPr>
            <a:spLocks noGrp="1"/>
          </p:cNvSpPr>
          <p:nvPr>
            <p:ph type="sldNum" sz="quarter" idx="10"/>
          </p:nvPr>
        </p:nvSpPr>
        <p:spPr/>
        <p:txBody>
          <a:bodyPr/>
          <a:lstStyle/>
          <a:p>
            <a:fld id="{C40C6275-2ACC-45B5-AD6A-3B5CCB5A0659}" type="slidenum">
              <a:rPr lang="zh-CN" altLang="en-US" smtClean="0"/>
              <a:t>2</a:t>
            </a:fld>
            <a:endParaRPr lang="zh-CN" altLang="en-US"/>
          </a:p>
        </p:txBody>
      </p:sp>
    </p:spTree>
    <p:extLst>
      <p:ext uri="{BB962C8B-B14F-4D97-AF65-F5344CB8AC3E}">
        <p14:creationId xmlns:p14="http://schemas.microsoft.com/office/powerpoint/2010/main" val="324199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Usually, the main load on mechanical structures, especially on transport, is random vibration.</a:t>
            </a:r>
          </a:p>
          <a:p>
            <a:r>
              <a:rPr lang="en-US" altLang="zh-CN" dirty="0"/>
              <a:t>But the real loads are usually non-Gaussian and non-stationary.</a:t>
            </a:r>
          </a:p>
          <a:p>
            <a:r>
              <a:rPr lang="en-US" altLang="zh-CN" dirty="0"/>
              <a:t>For this situation, there are many studies addressing this problem.</a:t>
            </a:r>
          </a:p>
          <a:p>
            <a:r>
              <a:rPr lang="en-US" altLang="zh-CN" dirty="0"/>
              <a:t>For fatigue damage of non-Gaussian random vibration, the method of kurtosis control is usually used, which is based on the original Gaussian random vibration fatigue.</a:t>
            </a:r>
          </a:p>
          <a:p>
            <a:r>
              <a:rPr lang="en-US" altLang="zh-CN" dirty="0"/>
              <a:t>For non-stationary, there are also relevant index of non-stationary.</a:t>
            </a:r>
          </a:p>
          <a:p>
            <a:r>
              <a:rPr lang="en-US" altLang="zh-CN" dirty="0"/>
              <a:t>But here is a problem, </a:t>
            </a:r>
          </a:p>
          <a:p>
            <a:r>
              <a:rPr lang="en-US" altLang="zh-CN" dirty="0"/>
              <a:t>we find that the non-Gaussian random vibration signal, especially when the kurtosis gradually increases, is accompanied by non-stationarity.</a:t>
            </a:r>
          </a:p>
          <a:p>
            <a:r>
              <a:rPr lang="en-US" altLang="zh-CN" dirty="0"/>
              <a:t>So, the problem is coming, </a:t>
            </a:r>
          </a:p>
          <a:p>
            <a:r>
              <a:rPr lang="en-US" altLang="zh-CN" dirty="0"/>
              <a:t>do the kurtosis control and index of non-stationary could solve the non-</a:t>
            </a:r>
            <a:r>
              <a:rPr lang="en-US" altLang="zh-CN" dirty="0" err="1"/>
              <a:t>gaussian</a:t>
            </a:r>
            <a:r>
              <a:rPr lang="en-US" altLang="zh-CN" dirty="0"/>
              <a:t> and non-stationary fatigue damage estimation?</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C40C6275-2ACC-45B5-AD6A-3B5CCB5A0659}" type="slidenum">
              <a:rPr lang="zh-CN" altLang="en-US" smtClean="0"/>
              <a:t>3</a:t>
            </a:fld>
            <a:endParaRPr lang="zh-CN" altLang="en-US"/>
          </a:p>
        </p:txBody>
      </p:sp>
    </p:spTree>
    <p:extLst>
      <p:ext uri="{BB962C8B-B14F-4D97-AF65-F5344CB8AC3E}">
        <p14:creationId xmlns:p14="http://schemas.microsoft.com/office/powerpoint/2010/main" val="114649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There are 2 issues to consider here.</a:t>
            </a:r>
          </a:p>
          <a:p>
            <a:r>
              <a:rPr lang="en-US" altLang="zh-CN" dirty="0"/>
              <a:t>First, the existing non-stationary indicators are not sufficient to reflect the non-stationary state</a:t>
            </a:r>
          </a:p>
          <a:p>
            <a:r>
              <a:rPr lang="en-US" altLang="zh-CN" dirty="0"/>
              <a:t>Second, how does non-stationary effect on non-Gaussian fatigue damage estimation</a:t>
            </a:r>
            <a:endParaRPr lang="zh-CN" altLang="en-US" dirty="0"/>
          </a:p>
        </p:txBody>
      </p:sp>
      <p:sp>
        <p:nvSpPr>
          <p:cNvPr id="4" name="灯片编号占位符 3"/>
          <p:cNvSpPr>
            <a:spLocks noGrp="1"/>
          </p:cNvSpPr>
          <p:nvPr>
            <p:ph type="sldNum" sz="quarter" idx="10"/>
          </p:nvPr>
        </p:nvSpPr>
        <p:spPr/>
        <p:txBody>
          <a:bodyPr/>
          <a:lstStyle/>
          <a:p>
            <a:fld id="{C40C6275-2ACC-45B5-AD6A-3B5CCB5A0659}" type="slidenum">
              <a:rPr lang="zh-CN" altLang="en-US" smtClean="0"/>
              <a:t>4</a:t>
            </a:fld>
            <a:endParaRPr lang="zh-CN" altLang="en-US"/>
          </a:p>
        </p:txBody>
      </p:sp>
    </p:spTree>
    <p:extLst>
      <p:ext uri="{BB962C8B-B14F-4D97-AF65-F5344CB8AC3E}">
        <p14:creationId xmlns:p14="http://schemas.microsoft.com/office/powerpoint/2010/main" val="2076487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investigate this problem, fatigue tests were performed on double-notched beam specimens.</a:t>
            </a:r>
          </a:p>
          <a:p>
            <a:r>
              <a:rPr lang="en-US" altLang="zh-CN" dirty="0"/>
              <a:t>Specific excitations are generated, in the form of the acceleration spectrum, which is applied to the clamping section by the shaker. </a:t>
            </a:r>
          </a:p>
          <a:p>
            <a:r>
              <a:rPr lang="en-US" altLang="zh-CN" dirty="0"/>
              <a:t>2 accelerometers are used to record the input and output signals. </a:t>
            </a:r>
          </a:p>
          <a:p>
            <a:r>
              <a:rPr lang="en-US" altLang="zh-CN" dirty="0"/>
              <a:t>The notch of the specimen is located at the position of maximum displacement to reduce the test time.</a:t>
            </a:r>
          </a:p>
          <a:p>
            <a:endParaRPr lang="en-US" altLang="zh-CN" dirty="0"/>
          </a:p>
          <a:p>
            <a:r>
              <a:rPr lang="en-US" altLang="zh-CN" dirty="0"/>
              <a:t>To simplify the research process, we used finite element simulations for non-Gaussian random vibrations.</a:t>
            </a:r>
          </a:p>
        </p:txBody>
      </p:sp>
      <p:sp>
        <p:nvSpPr>
          <p:cNvPr id="4" name="灯片编号占位符 3"/>
          <p:cNvSpPr>
            <a:spLocks noGrp="1"/>
          </p:cNvSpPr>
          <p:nvPr>
            <p:ph type="sldNum" sz="quarter" idx="10"/>
          </p:nvPr>
        </p:nvSpPr>
        <p:spPr/>
        <p:txBody>
          <a:bodyPr/>
          <a:lstStyle/>
          <a:p>
            <a:fld id="{C40C6275-2ACC-45B5-AD6A-3B5CCB5A0659}" type="slidenum">
              <a:rPr lang="zh-CN" altLang="en-US" smtClean="0"/>
              <a:t>5</a:t>
            </a:fld>
            <a:endParaRPr lang="zh-CN" altLang="en-US"/>
          </a:p>
        </p:txBody>
      </p:sp>
    </p:spTree>
    <p:extLst>
      <p:ext uri="{BB962C8B-B14F-4D97-AF65-F5344CB8AC3E}">
        <p14:creationId xmlns:p14="http://schemas.microsoft.com/office/powerpoint/2010/main" val="2046241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fact, the main work is done by virtual tests in order to avoid material differences as well as the influence of specimen manufacture and, most importantly, the loading of non-Gaussian random vibrations is very difficult to applied when the kurtosis is very high.</a:t>
            </a:r>
          </a:p>
          <a:p>
            <a:r>
              <a:rPr lang="en-US" altLang="zh-CN" dirty="0"/>
              <a:t>The FEM model is made by </a:t>
            </a:r>
            <a:r>
              <a:rPr lang="en-US" altLang="zh-CN" dirty="0" err="1"/>
              <a:t>hypermesh</a:t>
            </a:r>
            <a:r>
              <a:rPr lang="en-US" altLang="zh-CN" dirty="0"/>
              <a:t>, the details are as follow.</a:t>
            </a:r>
          </a:p>
          <a:p>
            <a:r>
              <a:rPr lang="en-US" altLang="zh-CN" dirty="0"/>
              <a:t>Modal analysis is used to calibrate the finite element. The calibration is performed according to the 1st to 3rd order modes with different weights. Finally, the density and Young modules are updated, the finite element model is very close to the real situation. </a:t>
            </a:r>
          </a:p>
          <a:p>
            <a:endParaRPr lang="zh-CN" altLang="en-US" dirty="0"/>
          </a:p>
          <a:p>
            <a:endParaRPr lang="en-US" altLang="zh-CN" dirty="0"/>
          </a:p>
          <a:p>
            <a:endParaRPr lang="en-US" altLang="zh-CN" dirty="0"/>
          </a:p>
        </p:txBody>
      </p:sp>
      <p:sp>
        <p:nvSpPr>
          <p:cNvPr id="4" name="灯片编号占位符 3"/>
          <p:cNvSpPr>
            <a:spLocks noGrp="1"/>
          </p:cNvSpPr>
          <p:nvPr>
            <p:ph type="sldNum" sz="quarter" idx="10"/>
          </p:nvPr>
        </p:nvSpPr>
        <p:spPr/>
        <p:txBody>
          <a:bodyPr/>
          <a:lstStyle/>
          <a:p>
            <a:fld id="{C40C6275-2ACC-45B5-AD6A-3B5CCB5A0659}"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379189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frequency response equation of the specimen can be obtained by the modal analysis and the harmonic response analysis.</a:t>
            </a:r>
          </a:p>
          <a:p>
            <a:r>
              <a:rPr lang="en-US" altLang="zh-CN" dirty="0"/>
              <a:t>In this way, we can obtain the response stress and response acceleration of the specimen.</a:t>
            </a:r>
          </a:p>
          <a:p>
            <a:r>
              <a:rPr lang="en-US" altLang="zh-CN" dirty="0"/>
              <a:t>The excitation signal for the test is selected from 48-128 Hz depending on the 2nd  mode of the specimen. </a:t>
            </a:r>
          </a:p>
          <a:p>
            <a:r>
              <a:rPr lang="en-US" altLang="zh-CN" dirty="0"/>
              <a:t>Likewise, the sample rate can be determined.</a:t>
            </a:r>
          </a:p>
          <a:p>
            <a:r>
              <a:rPr lang="en-US" altLang="zh-CN" dirty="0"/>
              <a:t>Using this model, the response stresses of the excitation signals with different kurtosis can be obtained for the next step of the study. Here, the response of the system is assumed to be linear.</a:t>
            </a:r>
          </a:p>
          <a:p>
            <a:endParaRPr lang="en-US" altLang="zh-CN"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C40C6275-2ACC-45B5-AD6A-3B5CCB5A0659}" type="slidenum">
              <a:rPr lang="zh-CN" altLang="en-US" smtClean="0"/>
              <a:t>7</a:t>
            </a:fld>
            <a:endParaRPr lang="zh-CN" altLang="en-US"/>
          </a:p>
        </p:txBody>
      </p:sp>
    </p:spTree>
    <p:extLst>
      <p:ext uri="{BB962C8B-B14F-4D97-AF65-F5344CB8AC3E}">
        <p14:creationId xmlns:p14="http://schemas.microsoft.com/office/powerpoint/2010/main" val="415663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the final response stress obtained for different kurtosis excitation signals. The excitation kurtosis ranges from 3 to 20, for a total of 8 kurtosis levels, with 2 cases in each level. They have almost the same statistical information, including mean, root mean square, skewness and kurtosis. But there is a huge difference in the maximum value.</a:t>
            </a:r>
            <a:endParaRPr lang="zh-CN" altLang="en-US" dirty="0"/>
          </a:p>
        </p:txBody>
      </p:sp>
      <p:sp>
        <p:nvSpPr>
          <p:cNvPr id="4" name="灯片编号占位符 3"/>
          <p:cNvSpPr>
            <a:spLocks noGrp="1"/>
          </p:cNvSpPr>
          <p:nvPr>
            <p:ph type="sldNum" sz="quarter" idx="10"/>
          </p:nvPr>
        </p:nvSpPr>
        <p:spPr/>
        <p:txBody>
          <a:bodyPr/>
          <a:lstStyle/>
          <a:p>
            <a:fld id="{C40C6275-2ACC-45B5-AD6A-3B5CCB5A0659}" type="slidenum">
              <a:rPr lang="zh-CN" altLang="en-US" smtClean="0"/>
              <a:t>8</a:t>
            </a:fld>
            <a:endParaRPr lang="zh-CN" altLang="en-US"/>
          </a:p>
        </p:txBody>
      </p:sp>
    </p:spTree>
    <p:extLst>
      <p:ext uri="{BB962C8B-B14F-4D97-AF65-F5344CB8AC3E}">
        <p14:creationId xmlns:p14="http://schemas.microsoft.com/office/powerpoint/2010/main" val="344310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Only the example of maximum kurtosis is used here to demonstrate the degree of non-stationarity of the signal.</a:t>
            </a:r>
          </a:p>
          <a:p>
            <a:r>
              <a:rPr lang="en-US" altLang="zh-CN" dirty="0"/>
              <a:t>This is the time domain sequence of the response stress when the excitation signal is 20. </a:t>
            </a:r>
          </a:p>
          <a:p>
            <a:r>
              <a:rPr lang="en-US" altLang="zh-CN" dirty="0"/>
              <a:t>It can be seen that the kurtosis has attenuated. In fact, the higher the kurtosis, the more pronounced the attenuation.</a:t>
            </a:r>
          </a:p>
          <a:p>
            <a:r>
              <a:rPr lang="en-US" altLang="zh-CN" dirty="0"/>
              <a:t>The time series is segmented and the probability distribution is performed within each section. It can be found that the distribution are different. It is also found that the maximum distribution rate is much larger than the Gaussian distribution. </a:t>
            </a:r>
          </a:p>
          <a:p>
            <a:r>
              <a:rPr lang="en-US" altLang="zh-CN" dirty="0"/>
              <a:t>Finally, the results of </a:t>
            </a:r>
            <a:r>
              <a:rPr lang="en-US" altLang="zh-CN" dirty="0" err="1"/>
              <a:t>rainflow</a:t>
            </a:r>
            <a:r>
              <a:rPr lang="en-US" altLang="zh-CN" dirty="0"/>
              <a:t> counting are shown, and the biggest difference is the central distribution as well as the maximum stress range compared to the stress cycle distribution obtained by the PSD method.</a:t>
            </a:r>
            <a:endParaRPr lang="zh-CN" altLang="en-US" dirty="0"/>
          </a:p>
        </p:txBody>
      </p:sp>
      <p:sp>
        <p:nvSpPr>
          <p:cNvPr id="4" name="灯片编号占位符 3"/>
          <p:cNvSpPr>
            <a:spLocks noGrp="1"/>
          </p:cNvSpPr>
          <p:nvPr>
            <p:ph type="sldNum" sz="quarter" idx="10"/>
          </p:nvPr>
        </p:nvSpPr>
        <p:spPr/>
        <p:txBody>
          <a:bodyPr/>
          <a:lstStyle/>
          <a:p>
            <a:fld id="{C40C6275-2ACC-45B5-AD6A-3B5CCB5A0659}" type="slidenum">
              <a:rPr lang="zh-CN" altLang="en-US" smtClean="0"/>
              <a:t>9</a:t>
            </a:fld>
            <a:endParaRPr lang="zh-CN" altLang="en-US"/>
          </a:p>
        </p:txBody>
      </p:sp>
    </p:spTree>
    <p:extLst>
      <p:ext uri="{BB962C8B-B14F-4D97-AF65-F5344CB8AC3E}">
        <p14:creationId xmlns:p14="http://schemas.microsoft.com/office/powerpoint/2010/main" val="232734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8A93F0A-534C-4D90-9D49-CF5477D707B2}" type="datetime1">
              <a:rPr lang="en-US" altLang="zh-CN" smtClean="0"/>
              <a:t>7/14/2021</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39845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7F62EB6-1C62-4FDF-A40C-7829E391708E}" type="datetime1">
              <a:rPr lang="en-US" altLang="zh-CN" smtClean="0"/>
              <a:t>7/14/2021</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25043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19762E2-3483-47B8-9940-648916B26E98}" type="datetime1">
              <a:rPr lang="en-US" altLang="zh-CN" smtClean="0"/>
              <a:t>7/14/2021</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330437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E0734E-B5F0-4AF7-8C24-BBBBD55C49F0}" type="datetime1">
              <a:rPr lang="en-US" altLang="zh-CN" smtClean="0">
                <a:solidFill>
                  <a:prstClr val="black">
                    <a:tint val="75000"/>
                  </a:prstClr>
                </a:solidFill>
              </a:rPr>
              <a:pPr/>
              <a:t>7/14/2021</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69E57DC2-970A-4B3E-BB1C-7A09969E4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6402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4DBB0B7-6002-4C92-905A-302816DB8C1B}" type="datetime1">
              <a:rPr lang="en-US" altLang="zh-CN" smtClean="0">
                <a:solidFill>
                  <a:prstClr val="black">
                    <a:tint val="75000"/>
                  </a:prstClr>
                </a:solidFill>
              </a:rPr>
              <a:pPr/>
              <a:t>7/14/2021</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69E57DC2-970A-4B3E-BB1C-7A09969E4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19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D643773-B2C7-4D47-8BDE-12FD87D9AAEB}" type="datetime1">
              <a:rPr lang="en-US" altLang="zh-CN" smtClean="0">
                <a:solidFill>
                  <a:prstClr val="black">
                    <a:tint val="75000"/>
                  </a:prstClr>
                </a:solidFill>
              </a:rPr>
              <a:pPr/>
              <a:t>7/14/2021</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69E57DC2-970A-4B3E-BB1C-7A09969E4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9701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C0BB56-E1FA-428B-A49D-3B888DE478AB}" type="datetime1">
              <a:rPr lang="en-US" altLang="zh-CN" smtClean="0">
                <a:solidFill>
                  <a:prstClr val="black">
                    <a:tint val="75000"/>
                  </a:prstClr>
                </a:solidFill>
              </a:rPr>
              <a:pPr/>
              <a:t>7/14/2021</a:t>
            </a:fld>
            <a:endParaRPr lang="en-US" dirty="0">
              <a:solidFill>
                <a:prstClr val="black">
                  <a:tint val="75000"/>
                </a:prstClr>
              </a:solidFill>
            </a:endParaRPr>
          </a:p>
        </p:txBody>
      </p:sp>
      <p:sp>
        <p:nvSpPr>
          <p:cNvPr id="6" name="页脚占位符 5"/>
          <p:cNvSpPr>
            <a:spLocks noGrp="1"/>
          </p:cNvSpPr>
          <p:nvPr>
            <p:ph type="ftr" sz="quarter" idx="11"/>
          </p:nvPr>
        </p:nvSpPr>
        <p:spPr/>
        <p:txBody>
          <a:bodyPr/>
          <a:lstStyle/>
          <a:p>
            <a:endParaRPr lang="en-US" dirty="0">
              <a:solidFill>
                <a:prstClr val="black">
                  <a:tint val="75000"/>
                </a:prstClr>
              </a:solidFill>
            </a:endParaRPr>
          </a:p>
        </p:txBody>
      </p:sp>
      <p:sp>
        <p:nvSpPr>
          <p:cNvPr id="7" name="灯片编号占位符 6"/>
          <p:cNvSpPr>
            <a:spLocks noGrp="1"/>
          </p:cNvSpPr>
          <p:nvPr>
            <p:ph type="sldNum" sz="quarter" idx="12"/>
          </p:nvPr>
        </p:nvSpPr>
        <p:spPr/>
        <p:txBody>
          <a:bodyPr/>
          <a:lstStyle/>
          <a:p>
            <a:fld id="{69E57DC2-970A-4B3E-BB1C-7A09969E4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3029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A2B7F52-4D71-40DF-B4F7-BCACA7DB4818}" type="datetime1">
              <a:rPr lang="en-US" altLang="zh-CN" smtClean="0">
                <a:solidFill>
                  <a:prstClr val="black">
                    <a:tint val="75000"/>
                  </a:prstClr>
                </a:solidFill>
              </a:rPr>
              <a:pPr/>
              <a:t>7/14/2021</a:t>
            </a:fld>
            <a:endParaRPr lang="en-US" dirty="0">
              <a:solidFill>
                <a:prstClr val="black">
                  <a:tint val="75000"/>
                </a:prstClr>
              </a:solidFill>
            </a:endParaRPr>
          </a:p>
        </p:txBody>
      </p:sp>
      <p:sp>
        <p:nvSpPr>
          <p:cNvPr id="8" name="页脚占位符 7"/>
          <p:cNvSpPr>
            <a:spLocks noGrp="1"/>
          </p:cNvSpPr>
          <p:nvPr>
            <p:ph type="ftr" sz="quarter" idx="11"/>
          </p:nvPr>
        </p:nvSpPr>
        <p:spPr/>
        <p:txBody>
          <a:bodyPr/>
          <a:lstStyle/>
          <a:p>
            <a:endParaRPr lang="en-US" dirty="0">
              <a:solidFill>
                <a:prstClr val="black">
                  <a:tint val="75000"/>
                </a:prstClr>
              </a:solidFill>
            </a:endParaRPr>
          </a:p>
        </p:txBody>
      </p:sp>
      <p:sp>
        <p:nvSpPr>
          <p:cNvPr id="9" name="灯片编号占位符 8"/>
          <p:cNvSpPr>
            <a:spLocks noGrp="1"/>
          </p:cNvSpPr>
          <p:nvPr>
            <p:ph type="sldNum" sz="quarter" idx="12"/>
          </p:nvPr>
        </p:nvSpPr>
        <p:spPr/>
        <p:txBody>
          <a:bodyPr/>
          <a:lstStyle/>
          <a:p>
            <a:fld id="{69E57DC2-970A-4B3E-BB1C-7A09969E4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8305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D73FFC-7B17-435A-983D-175B5AB74C84}" type="datetime1">
              <a:rPr lang="en-US" altLang="zh-CN" smtClean="0">
                <a:solidFill>
                  <a:prstClr val="black">
                    <a:tint val="75000"/>
                  </a:prstClr>
                </a:solidFill>
              </a:rPr>
              <a:pPr/>
              <a:t>7/14/2021</a:t>
            </a:fld>
            <a:endParaRPr lang="en-US" dirty="0">
              <a:solidFill>
                <a:prstClr val="black">
                  <a:tint val="75000"/>
                </a:prstClr>
              </a:solidFill>
            </a:endParaRPr>
          </a:p>
        </p:txBody>
      </p:sp>
      <p:sp>
        <p:nvSpPr>
          <p:cNvPr id="4" name="页脚占位符 3"/>
          <p:cNvSpPr>
            <a:spLocks noGrp="1"/>
          </p:cNvSpPr>
          <p:nvPr>
            <p:ph type="ftr" sz="quarter" idx="11"/>
          </p:nvPr>
        </p:nvSpPr>
        <p:spPr/>
        <p:txBody>
          <a:bodyPr/>
          <a:lstStyle/>
          <a:p>
            <a:endParaRPr lang="en-US" dirty="0">
              <a:solidFill>
                <a:prstClr val="black">
                  <a:tint val="75000"/>
                </a:prstClr>
              </a:solidFill>
            </a:endParaRPr>
          </a:p>
        </p:txBody>
      </p:sp>
      <p:sp>
        <p:nvSpPr>
          <p:cNvPr id="5" name="灯片编号占位符 4"/>
          <p:cNvSpPr>
            <a:spLocks noGrp="1"/>
          </p:cNvSpPr>
          <p:nvPr>
            <p:ph type="sldNum" sz="quarter" idx="12"/>
          </p:nvPr>
        </p:nvSpPr>
        <p:spPr/>
        <p:txBody>
          <a:bodyPr/>
          <a:lstStyle/>
          <a:p>
            <a:fld id="{69E57DC2-970A-4B3E-BB1C-7A09969E4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7670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133E5C-5EA8-43BF-90C3-55BF1EB75698}" type="datetime1">
              <a:rPr lang="en-US" altLang="zh-CN" smtClean="0">
                <a:solidFill>
                  <a:prstClr val="black">
                    <a:tint val="75000"/>
                  </a:prstClr>
                </a:solidFill>
              </a:rPr>
              <a:pPr/>
              <a:t>7/14/2021</a:t>
            </a:fld>
            <a:endParaRPr lang="en-US" dirty="0">
              <a:solidFill>
                <a:prstClr val="black">
                  <a:tint val="75000"/>
                </a:prstClr>
              </a:solidFill>
            </a:endParaRPr>
          </a:p>
        </p:txBody>
      </p:sp>
      <p:sp>
        <p:nvSpPr>
          <p:cNvPr id="3" name="页脚占位符 2"/>
          <p:cNvSpPr>
            <a:spLocks noGrp="1"/>
          </p:cNvSpPr>
          <p:nvPr>
            <p:ph type="ftr" sz="quarter" idx="11"/>
          </p:nvPr>
        </p:nvSpPr>
        <p:spPr/>
        <p:txBody>
          <a:bodyPr/>
          <a:lstStyle/>
          <a:p>
            <a:endParaRPr lang="en-US" dirty="0">
              <a:solidFill>
                <a:prstClr val="black">
                  <a:tint val="75000"/>
                </a:prstClr>
              </a:solidFill>
            </a:endParaRPr>
          </a:p>
        </p:txBody>
      </p:sp>
      <p:sp>
        <p:nvSpPr>
          <p:cNvPr id="4" name="灯片编号占位符 3"/>
          <p:cNvSpPr>
            <a:spLocks noGrp="1"/>
          </p:cNvSpPr>
          <p:nvPr>
            <p:ph type="sldNum" sz="quarter" idx="12"/>
          </p:nvPr>
        </p:nvSpPr>
        <p:spPr/>
        <p:txBody>
          <a:bodyPr/>
          <a:lstStyle/>
          <a:p>
            <a:fld id="{69E57DC2-970A-4B3E-BB1C-7A09969E4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5564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D858A06-4985-4A04-A890-E21274AE7791}" type="datetime1">
              <a:rPr lang="en-US" altLang="zh-CN" smtClean="0">
                <a:solidFill>
                  <a:prstClr val="black">
                    <a:tint val="75000"/>
                  </a:prstClr>
                </a:solidFill>
              </a:rPr>
              <a:pPr/>
              <a:t>7/14/2021</a:t>
            </a:fld>
            <a:endParaRPr lang="en-US" dirty="0">
              <a:solidFill>
                <a:prstClr val="black">
                  <a:tint val="75000"/>
                </a:prstClr>
              </a:solidFill>
            </a:endParaRPr>
          </a:p>
        </p:txBody>
      </p:sp>
      <p:sp>
        <p:nvSpPr>
          <p:cNvPr id="6" name="页脚占位符 5"/>
          <p:cNvSpPr>
            <a:spLocks noGrp="1"/>
          </p:cNvSpPr>
          <p:nvPr>
            <p:ph type="ftr" sz="quarter" idx="11"/>
          </p:nvPr>
        </p:nvSpPr>
        <p:spPr/>
        <p:txBody>
          <a:bodyPr/>
          <a:lstStyle/>
          <a:p>
            <a:endParaRPr lang="en-US" dirty="0">
              <a:solidFill>
                <a:prstClr val="black">
                  <a:tint val="75000"/>
                </a:prstClr>
              </a:solidFill>
            </a:endParaRPr>
          </a:p>
        </p:txBody>
      </p:sp>
      <p:sp>
        <p:nvSpPr>
          <p:cNvPr id="7" name="灯片编号占位符 6"/>
          <p:cNvSpPr>
            <a:spLocks noGrp="1"/>
          </p:cNvSpPr>
          <p:nvPr>
            <p:ph type="sldNum" sz="quarter" idx="12"/>
          </p:nvPr>
        </p:nvSpPr>
        <p:spPr/>
        <p:txBody>
          <a:bodyPr/>
          <a:lstStyle/>
          <a:p>
            <a:fld id="{69E57DC2-970A-4B3E-BB1C-7A09969E4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197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ECDD2CD-2873-4ACF-BC75-F57285CC34B3}" type="datetime1">
              <a:rPr lang="en-US" altLang="zh-CN" smtClean="0"/>
              <a:t>7/14/2021</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86771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E532529-094F-451E-81AE-3ACE7DDA7A04}" type="datetime1">
              <a:rPr lang="en-US" altLang="zh-CN" smtClean="0">
                <a:solidFill>
                  <a:prstClr val="black">
                    <a:tint val="75000"/>
                  </a:prstClr>
                </a:solidFill>
              </a:rPr>
              <a:pPr/>
              <a:t>7/14/2021</a:t>
            </a:fld>
            <a:endParaRPr lang="en-US" dirty="0">
              <a:solidFill>
                <a:prstClr val="black">
                  <a:tint val="75000"/>
                </a:prstClr>
              </a:solidFill>
            </a:endParaRPr>
          </a:p>
        </p:txBody>
      </p:sp>
      <p:sp>
        <p:nvSpPr>
          <p:cNvPr id="6" name="页脚占位符 5"/>
          <p:cNvSpPr>
            <a:spLocks noGrp="1"/>
          </p:cNvSpPr>
          <p:nvPr>
            <p:ph type="ftr" sz="quarter" idx="11"/>
          </p:nvPr>
        </p:nvSpPr>
        <p:spPr/>
        <p:txBody>
          <a:bodyPr/>
          <a:lstStyle/>
          <a:p>
            <a:endParaRPr lang="en-US" dirty="0">
              <a:solidFill>
                <a:prstClr val="black">
                  <a:tint val="75000"/>
                </a:prstClr>
              </a:solidFill>
            </a:endParaRPr>
          </a:p>
        </p:txBody>
      </p:sp>
      <p:sp>
        <p:nvSpPr>
          <p:cNvPr id="7" name="灯片编号占位符 6"/>
          <p:cNvSpPr>
            <a:spLocks noGrp="1"/>
          </p:cNvSpPr>
          <p:nvPr>
            <p:ph type="sldNum" sz="quarter" idx="12"/>
          </p:nvPr>
        </p:nvSpPr>
        <p:spPr/>
        <p:txBody>
          <a:bodyPr/>
          <a:lstStyle/>
          <a:p>
            <a:fld id="{69E57DC2-970A-4B3E-BB1C-7A09969E4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5015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EC8C91-66C7-4AF5-8FAA-049506F672B2}" type="datetime1">
              <a:rPr lang="en-US" altLang="zh-CN" smtClean="0">
                <a:solidFill>
                  <a:prstClr val="black">
                    <a:tint val="75000"/>
                  </a:prstClr>
                </a:solidFill>
              </a:rPr>
              <a:pPr/>
              <a:t>7/14/2021</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69E57DC2-970A-4B3E-BB1C-7A09969E4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197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990B1F-991B-4447-B502-5495F3CDAFC6}" type="datetime1">
              <a:rPr lang="en-US" altLang="zh-CN" smtClean="0">
                <a:solidFill>
                  <a:prstClr val="black">
                    <a:tint val="75000"/>
                  </a:prstClr>
                </a:solidFill>
              </a:rPr>
              <a:pPr/>
              <a:t>7/14/2021</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69E57DC2-970A-4B3E-BB1C-7A09969E4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1826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FDCC98C-EE71-46AA-92D3-D78B6806CD13}" type="datetime1">
              <a:rPr lang="en-US" altLang="zh-CN" smtClean="0"/>
              <a:t>7/14/2021</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5239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155E1ED-1067-4470-8F2F-EF6F6CB536E1}" type="datetime1">
              <a:rPr lang="en-US" altLang="zh-CN" smtClean="0"/>
              <a:t>7/14/2021</a:t>
            </a:fld>
            <a:endParaRPr lang="en-US" dirty="0"/>
          </a:p>
        </p:txBody>
      </p:sp>
      <p:sp>
        <p:nvSpPr>
          <p:cNvPr id="6" name="页脚占位符 5"/>
          <p:cNvSpPr>
            <a:spLocks noGrp="1"/>
          </p:cNvSpPr>
          <p:nvPr>
            <p:ph type="ftr" sz="quarter" idx="11"/>
          </p:nvPr>
        </p:nvSpPr>
        <p:spPr/>
        <p:txBody>
          <a:bodyPr/>
          <a:lstStyle/>
          <a:p>
            <a:endParaRPr lang="en-US" dirty="0"/>
          </a:p>
        </p:txBody>
      </p:sp>
      <p:sp>
        <p:nvSpPr>
          <p:cNvPr id="7" name="灯片编号占位符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1881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FEAF81C-6BCB-4FAC-B86B-E626BF91B844}" type="datetime1">
              <a:rPr lang="en-US" altLang="zh-CN" smtClean="0"/>
              <a:t>7/14/2021</a:t>
            </a:fld>
            <a:endParaRPr lang="en-US" dirty="0"/>
          </a:p>
        </p:txBody>
      </p:sp>
      <p:sp>
        <p:nvSpPr>
          <p:cNvPr id="8" name="页脚占位符 7"/>
          <p:cNvSpPr>
            <a:spLocks noGrp="1"/>
          </p:cNvSpPr>
          <p:nvPr>
            <p:ph type="ftr" sz="quarter" idx="11"/>
          </p:nvPr>
        </p:nvSpPr>
        <p:spPr/>
        <p:txBody>
          <a:bodyPr/>
          <a:lstStyle/>
          <a:p>
            <a:endParaRPr lang="en-US" dirty="0"/>
          </a:p>
        </p:txBody>
      </p:sp>
      <p:sp>
        <p:nvSpPr>
          <p:cNvPr id="9" name="灯片编号占位符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019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D90A31C-82A8-4B06-941F-16BE87E4A458}" type="datetime1">
              <a:rPr lang="en-US" altLang="zh-CN" smtClean="0"/>
              <a:t>7/14/2021</a:t>
            </a:fld>
            <a:endParaRPr lang="en-US" dirty="0"/>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78966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FF30B00-3685-42AF-80A1-9E06FA031A2D}" type="datetime1">
              <a:rPr lang="en-US" altLang="zh-CN" smtClean="0"/>
              <a:t>7/14/2021</a:t>
            </a:fld>
            <a:endParaRPr lang="en-US" dirty="0"/>
          </a:p>
        </p:txBody>
      </p:sp>
      <p:sp>
        <p:nvSpPr>
          <p:cNvPr id="3" name="页脚占位符 2"/>
          <p:cNvSpPr>
            <a:spLocks noGrp="1"/>
          </p:cNvSpPr>
          <p:nvPr>
            <p:ph type="ftr" sz="quarter" idx="11"/>
          </p:nvPr>
        </p:nvSpPr>
        <p:spPr/>
        <p:txBody>
          <a:bodyPr/>
          <a:lstStyle/>
          <a:p>
            <a:endParaRPr lang="en-US" dirty="0"/>
          </a:p>
        </p:txBody>
      </p:sp>
      <p:sp>
        <p:nvSpPr>
          <p:cNvPr id="4" name="灯片编号占位符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6716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5519803-D194-4F40-B298-07503079CFA6}" type="datetime1">
              <a:rPr lang="en-US" altLang="zh-CN" smtClean="0"/>
              <a:t>7/14/2021</a:t>
            </a:fld>
            <a:endParaRPr lang="en-US" dirty="0"/>
          </a:p>
        </p:txBody>
      </p:sp>
      <p:sp>
        <p:nvSpPr>
          <p:cNvPr id="6" name="页脚占位符 5"/>
          <p:cNvSpPr>
            <a:spLocks noGrp="1"/>
          </p:cNvSpPr>
          <p:nvPr>
            <p:ph type="ftr" sz="quarter" idx="11"/>
          </p:nvPr>
        </p:nvSpPr>
        <p:spPr/>
        <p:txBody>
          <a:bodyPr/>
          <a:lstStyle/>
          <a:p>
            <a:endParaRPr lang="en-US" dirty="0"/>
          </a:p>
        </p:txBody>
      </p:sp>
      <p:sp>
        <p:nvSpPr>
          <p:cNvPr id="7" name="灯片编号占位符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37921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748DFB-7914-4F3C-B273-A62FFB85312E}" type="datetime1">
              <a:rPr lang="en-US" altLang="zh-CN" smtClean="0"/>
              <a:t>7/14/2021</a:t>
            </a:fld>
            <a:endParaRPr lang="en-US" dirty="0"/>
          </a:p>
        </p:txBody>
      </p:sp>
      <p:sp>
        <p:nvSpPr>
          <p:cNvPr id="6" name="页脚占位符 5"/>
          <p:cNvSpPr>
            <a:spLocks noGrp="1"/>
          </p:cNvSpPr>
          <p:nvPr>
            <p:ph type="ftr" sz="quarter" idx="11"/>
          </p:nvPr>
        </p:nvSpPr>
        <p:spPr/>
        <p:txBody>
          <a:bodyPr/>
          <a:lstStyle/>
          <a:p>
            <a:endParaRPr lang="en-US" dirty="0"/>
          </a:p>
        </p:txBody>
      </p:sp>
      <p:sp>
        <p:nvSpPr>
          <p:cNvPr id="7" name="灯片编号占位符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17292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EABB8-BEA9-4BCA-BAFC-3BE41C910ED0}" type="datetime1">
              <a:rPr lang="en-US" altLang="zh-CN" smtClean="0"/>
              <a:t>7/14/2021</a:t>
            </a:fld>
            <a:endParaRPr 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68615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84B03-98E6-4584-BEED-126A3B7104DE}" type="datetime1">
              <a:rPr lang="en-US" altLang="zh-CN" smtClean="0">
                <a:solidFill>
                  <a:prstClr val="black">
                    <a:tint val="75000"/>
                  </a:prstClr>
                </a:solidFill>
              </a:rPr>
              <a:pPr/>
              <a:t>7/14/2021</a:t>
            </a:fld>
            <a:endParaRPr lang="en-US" dirty="0">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3666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10.png"/></Relationships>
</file>

<file path=ppt/slides/_rels/slide14.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1.t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tif"/></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70809" y="902851"/>
            <a:ext cx="9050381" cy="2098226"/>
          </a:xfrm>
        </p:spPr>
        <p:txBody>
          <a:bodyPr/>
          <a:lstStyle/>
          <a:p>
            <a:r>
              <a:rPr lang="en-US" altLang="zh-CN" sz="4400" b="1" dirty="0"/>
              <a:t>Study on the influence of unsteady state on damage estimation of random vibration loading</a:t>
            </a:r>
            <a:endParaRPr lang="zh-CN" altLang="en-US" sz="4400" cap="none" dirty="0">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1" y="3001077"/>
            <a:ext cx="12192000" cy="2131597"/>
          </a:xfrm>
        </p:spPr>
        <p:txBody>
          <a:bodyPr>
            <a:normAutofit/>
          </a:bodyPr>
          <a:lstStyle/>
          <a:p>
            <a:pPr lvl="0" eaLnBrk="0" hangingPunct="0"/>
            <a:r>
              <a:rPr lang="en-US" altLang="zh-CN" sz="4200" b="1" i="1" dirty="0" err="1">
                <a:solidFill>
                  <a:schemeClr val="tx1">
                    <a:lumMod val="75000"/>
                    <a:lumOff val="25000"/>
                  </a:schemeClr>
                </a:solidFill>
                <a:latin typeface="Arial" panose="020B0604020202020204" pitchFamily="34" charset="0"/>
                <a:cs typeface="Arial" panose="020B0604020202020204" pitchFamily="34" charset="0"/>
                <a:sym typeface="+mn-lt"/>
              </a:rPr>
              <a:t>Yuzhu</a:t>
            </a:r>
            <a:r>
              <a:rPr lang="en-US" altLang="zh-CN" sz="4200" b="1" i="1" dirty="0">
                <a:solidFill>
                  <a:schemeClr val="tx1">
                    <a:lumMod val="75000"/>
                    <a:lumOff val="25000"/>
                  </a:schemeClr>
                </a:solidFill>
                <a:latin typeface="Arial" panose="020B0604020202020204" pitchFamily="34" charset="0"/>
                <a:cs typeface="Arial" panose="020B0604020202020204" pitchFamily="34" charset="0"/>
                <a:sym typeface="+mn-lt"/>
              </a:rPr>
              <a:t> WANG</a:t>
            </a:r>
            <a:r>
              <a:rPr lang="en-US" altLang="zh-CN" sz="4200" b="1" i="1" baseline="30000" dirty="0">
                <a:solidFill>
                  <a:schemeClr val="tx1">
                    <a:lumMod val="75000"/>
                    <a:lumOff val="25000"/>
                  </a:schemeClr>
                </a:solidFill>
                <a:latin typeface="Arial" panose="020B0604020202020204" pitchFamily="34" charset="0"/>
                <a:cs typeface="Arial" panose="020B0604020202020204" pitchFamily="34" charset="0"/>
                <a:sym typeface="+mn-lt"/>
              </a:rPr>
              <a:t>1</a:t>
            </a:r>
            <a:r>
              <a:rPr lang="en-US" altLang="zh-CN" sz="4200" i="1" dirty="0">
                <a:solidFill>
                  <a:schemeClr val="tx1">
                    <a:lumMod val="75000"/>
                    <a:lumOff val="25000"/>
                  </a:schemeClr>
                </a:solidFill>
                <a:latin typeface="Arial" panose="020B0604020202020204" pitchFamily="34" charset="0"/>
                <a:cs typeface="Arial" panose="020B0604020202020204" pitchFamily="34" charset="0"/>
                <a:sym typeface="+mn-lt"/>
              </a:rPr>
              <a:t> </a:t>
            </a:r>
          </a:p>
          <a:p>
            <a:pPr eaLnBrk="0" hangingPunct="0"/>
            <a:r>
              <a:rPr lang="en-US" altLang="zh-CN" sz="2800" b="1" i="1" dirty="0">
                <a:solidFill>
                  <a:schemeClr val="tx1">
                    <a:lumMod val="75000"/>
                    <a:lumOff val="25000"/>
                  </a:schemeClr>
                </a:solidFill>
                <a:latin typeface="Arial" panose="020B0604020202020204" pitchFamily="34" charset="0"/>
                <a:cs typeface="Arial" panose="020B0604020202020204" pitchFamily="34" charset="0"/>
                <a:sym typeface="+mn-lt"/>
              </a:rPr>
              <a:t>Roger </a:t>
            </a:r>
            <a:r>
              <a:rPr lang="en-US" altLang="zh-CN" sz="2700" b="1" i="1" dirty="0">
                <a:solidFill>
                  <a:schemeClr val="tx1">
                    <a:lumMod val="75000"/>
                    <a:lumOff val="25000"/>
                  </a:schemeClr>
                </a:solidFill>
                <a:latin typeface="Arial" panose="020B0604020202020204" pitchFamily="34" charset="0"/>
                <a:cs typeface="Arial" panose="020B0604020202020204" pitchFamily="34" charset="0"/>
                <a:sym typeface="+mn-lt"/>
              </a:rPr>
              <a:t>SERRA</a:t>
            </a:r>
            <a:r>
              <a:rPr lang="en-US" altLang="zh-CN" sz="2700" b="1" i="1" baseline="30000" dirty="0">
                <a:solidFill>
                  <a:schemeClr val="tx1">
                    <a:lumMod val="75000"/>
                    <a:lumOff val="25000"/>
                  </a:schemeClr>
                </a:solidFill>
                <a:latin typeface="Arial" panose="020B0604020202020204" pitchFamily="34" charset="0"/>
                <a:cs typeface="Arial" panose="020B0604020202020204" pitchFamily="34" charset="0"/>
                <a:sym typeface="+mn-lt"/>
              </a:rPr>
              <a:t>2</a:t>
            </a:r>
            <a:r>
              <a:rPr lang="en-US" altLang="zh-CN" sz="2700" b="1" i="1" dirty="0">
                <a:solidFill>
                  <a:schemeClr val="tx1">
                    <a:lumMod val="75000"/>
                    <a:lumOff val="25000"/>
                  </a:schemeClr>
                </a:solidFill>
                <a:latin typeface="Arial" panose="020B0604020202020204" pitchFamily="34" charset="0"/>
                <a:cs typeface="Arial" panose="020B0604020202020204" pitchFamily="34" charset="0"/>
                <a:sym typeface="+mn-lt"/>
              </a:rPr>
              <a:t>  </a:t>
            </a:r>
            <a:r>
              <a:rPr lang="en-US" altLang="zh-CN" sz="2700" b="1" i="1" dirty="0">
                <a:solidFill>
                  <a:schemeClr val="tx1">
                    <a:lumMod val="75000"/>
                    <a:lumOff val="25000"/>
                  </a:schemeClr>
                </a:solidFill>
                <a:latin typeface="Arial" panose="020B0604020202020204" pitchFamily="34" charset="0"/>
                <a:cs typeface="Arial" panose="020B0604020202020204" pitchFamily="34" charset="0"/>
              </a:rPr>
              <a:t> </a:t>
            </a:r>
            <a:endParaRPr lang="en-US" altLang="zh-CN" sz="2700" b="1" i="1" dirty="0">
              <a:solidFill>
                <a:schemeClr val="tx1">
                  <a:lumMod val="75000"/>
                  <a:lumOff val="25000"/>
                </a:schemeClr>
              </a:solidFill>
              <a:latin typeface="Arial" panose="020B0604020202020204" pitchFamily="34" charset="0"/>
              <a:cs typeface="Arial" panose="020B0604020202020204" pitchFamily="34" charset="0"/>
              <a:sym typeface="+mn-lt"/>
            </a:endParaRPr>
          </a:p>
          <a:p>
            <a:pPr eaLnBrk="0" hangingPunct="0"/>
            <a:r>
              <a:rPr lang="en-US" altLang="zh-CN" sz="2300" b="1" baseline="30000" dirty="0">
                <a:solidFill>
                  <a:schemeClr val="tx1">
                    <a:lumMod val="75000"/>
                    <a:lumOff val="25000"/>
                  </a:schemeClr>
                </a:solidFill>
                <a:latin typeface="Arial" panose="020B0604020202020204" pitchFamily="34" charset="0"/>
                <a:cs typeface="Arial" panose="020B0604020202020204" pitchFamily="34" charset="0"/>
                <a:sym typeface="+mn-lt"/>
              </a:rPr>
              <a:t>1</a:t>
            </a:r>
            <a:r>
              <a:rPr lang="en-US" altLang="zh-CN" sz="2300" dirty="0">
                <a:solidFill>
                  <a:schemeClr val="tx1">
                    <a:lumMod val="75000"/>
                    <a:lumOff val="25000"/>
                  </a:schemeClr>
                </a:solidFill>
                <a:latin typeface="Arial" panose="020B0604020202020204" pitchFamily="34" charset="0"/>
                <a:cs typeface="Arial" panose="020B0604020202020204" pitchFamily="34" charset="0"/>
                <a:sym typeface="+mn-lt"/>
              </a:rPr>
              <a:t>CARS,</a:t>
            </a:r>
            <a:r>
              <a:rPr lang="fr-FR" altLang="zh-CN" sz="2300" dirty="0">
                <a:solidFill>
                  <a:schemeClr val="tx1">
                    <a:lumMod val="75000"/>
                    <a:lumOff val="25000"/>
                  </a:schemeClr>
                </a:solidFill>
                <a:latin typeface="Arial" panose="020B0604020202020204" pitchFamily="34" charset="0"/>
                <a:cs typeface="Arial" panose="020B0604020202020204" pitchFamily="34" charset="0"/>
              </a:rPr>
              <a:t> Locomotive &amp; car research institute,Bejing, China</a:t>
            </a:r>
            <a:endParaRPr lang="zh-CN" altLang="en-US" sz="2100" dirty="0">
              <a:solidFill>
                <a:schemeClr val="tx1">
                  <a:lumMod val="75000"/>
                  <a:lumOff val="25000"/>
                </a:schemeClr>
              </a:solidFill>
              <a:latin typeface="Arial" panose="020B0604020202020204" pitchFamily="34" charset="0"/>
              <a:cs typeface="Arial" panose="020B0604020202020204" pitchFamily="34" charset="0"/>
              <a:sym typeface="+mn-lt"/>
            </a:endParaRPr>
          </a:p>
          <a:p>
            <a:pPr lvl="0" eaLnBrk="0" hangingPunct="0"/>
            <a:r>
              <a:rPr lang="en-US" altLang="zh-CN" sz="2300" b="1" baseline="30000" dirty="0">
                <a:solidFill>
                  <a:schemeClr val="tx1">
                    <a:lumMod val="75000"/>
                    <a:lumOff val="25000"/>
                  </a:schemeClr>
                </a:solidFill>
                <a:latin typeface="Arial" panose="020B0604020202020204" pitchFamily="34" charset="0"/>
                <a:cs typeface="Arial" panose="020B0604020202020204" pitchFamily="34" charset="0"/>
                <a:sym typeface="+mn-lt"/>
              </a:rPr>
              <a:t>2</a:t>
            </a:r>
            <a:r>
              <a:rPr lang="en-US" altLang="zh-CN" sz="2300" dirty="0">
                <a:solidFill>
                  <a:schemeClr val="tx1">
                    <a:lumMod val="75000"/>
                    <a:lumOff val="25000"/>
                  </a:schemeClr>
                </a:solidFill>
                <a:latin typeface="Arial" panose="020B0604020202020204" pitchFamily="34" charset="0"/>
                <a:cs typeface="Arial" panose="020B0604020202020204" pitchFamily="34" charset="0"/>
                <a:sym typeface="+mn-lt"/>
              </a:rPr>
              <a:t>INSA Centre Val de Loire, </a:t>
            </a:r>
            <a:r>
              <a:rPr lang="en-US" altLang="zh-CN" sz="2300" dirty="0" err="1">
                <a:solidFill>
                  <a:schemeClr val="tx1">
                    <a:lumMod val="75000"/>
                    <a:lumOff val="25000"/>
                  </a:schemeClr>
                </a:solidFill>
                <a:latin typeface="Arial" panose="020B0604020202020204" pitchFamily="34" charset="0"/>
                <a:cs typeface="Arial" panose="020B0604020202020204" pitchFamily="34" charset="0"/>
                <a:sym typeface="+mn-lt"/>
              </a:rPr>
              <a:t>Laboratoire</a:t>
            </a:r>
            <a:r>
              <a:rPr lang="en-US" altLang="zh-CN" sz="2300" dirty="0">
                <a:solidFill>
                  <a:schemeClr val="tx1">
                    <a:lumMod val="75000"/>
                    <a:lumOff val="25000"/>
                  </a:schemeClr>
                </a:solidFill>
                <a:latin typeface="Arial" panose="020B0604020202020204" pitchFamily="34" charset="0"/>
                <a:cs typeface="Arial" panose="020B0604020202020204" pitchFamily="34" charset="0"/>
                <a:sym typeface="+mn-lt"/>
              </a:rPr>
              <a:t> de </a:t>
            </a:r>
            <a:r>
              <a:rPr lang="en-US" altLang="zh-CN" sz="2300" dirty="0" err="1">
                <a:solidFill>
                  <a:schemeClr val="tx1">
                    <a:lumMod val="75000"/>
                    <a:lumOff val="25000"/>
                  </a:schemeClr>
                </a:solidFill>
                <a:latin typeface="Arial" panose="020B0604020202020204" pitchFamily="34" charset="0"/>
                <a:cs typeface="Arial" panose="020B0604020202020204" pitchFamily="34" charset="0"/>
                <a:sym typeface="+mn-lt"/>
              </a:rPr>
              <a:t>Mécanique</a:t>
            </a:r>
            <a:r>
              <a:rPr lang="en-US" altLang="zh-CN" sz="2300" dirty="0">
                <a:solidFill>
                  <a:schemeClr val="tx1">
                    <a:lumMod val="75000"/>
                    <a:lumOff val="25000"/>
                  </a:schemeClr>
                </a:solidFill>
                <a:latin typeface="Arial" panose="020B0604020202020204" pitchFamily="34" charset="0"/>
                <a:cs typeface="Arial" panose="020B0604020202020204" pitchFamily="34" charset="0"/>
                <a:sym typeface="+mn-lt"/>
              </a:rPr>
              <a:t> G. </a:t>
            </a:r>
            <a:r>
              <a:rPr lang="en-US" altLang="zh-CN" sz="2300" dirty="0" err="1">
                <a:solidFill>
                  <a:schemeClr val="tx1">
                    <a:lumMod val="75000"/>
                    <a:lumOff val="25000"/>
                  </a:schemeClr>
                </a:solidFill>
                <a:latin typeface="Arial" panose="020B0604020202020204" pitchFamily="34" charset="0"/>
                <a:cs typeface="Arial" panose="020B0604020202020204" pitchFamily="34" charset="0"/>
                <a:sym typeface="+mn-lt"/>
              </a:rPr>
              <a:t>Lamé</a:t>
            </a:r>
            <a:r>
              <a:rPr lang="en-US" altLang="zh-CN" sz="2300" dirty="0">
                <a:solidFill>
                  <a:schemeClr val="tx1">
                    <a:lumMod val="75000"/>
                    <a:lumOff val="25000"/>
                  </a:schemeClr>
                </a:solidFill>
                <a:latin typeface="Arial" panose="020B0604020202020204" pitchFamily="34" charset="0"/>
                <a:cs typeface="Arial" panose="020B0604020202020204" pitchFamily="34" charset="0"/>
                <a:sym typeface="+mn-lt"/>
              </a:rPr>
              <a:t>,  Blois, France</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377" y="5744512"/>
            <a:ext cx="1224184" cy="56542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432" y="5832862"/>
            <a:ext cx="2529260" cy="47707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927" y="5744512"/>
            <a:ext cx="1628734" cy="565426"/>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1324598" cy="1925372"/>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2971" y="5744512"/>
            <a:ext cx="1212198" cy="565426"/>
          </a:xfrm>
          <a:prstGeom prst="rect">
            <a:avLst/>
          </a:prstGeom>
        </p:spPr>
      </p:pic>
    </p:spTree>
    <p:extLst>
      <p:ext uri="{BB962C8B-B14F-4D97-AF65-F5344CB8AC3E}">
        <p14:creationId xmlns:p14="http://schemas.microsoft.com/office/powerpoint/2010/main" val="3714442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p:txBody>
          <a:bodyPr/>
          <a:lstStyle/>
          <a:p>
            <a:fld id="{69E57DC2-970A-4B3E-BB1C-7A09969E49DF}" type="slidenum">
              <a:rPr lang="en-US" smtClean="0"/>
              <a:t>10</a:t>
            </a:fld>
            <a:endParaRPr lang="en-US" dirty="0"/>
          </a:p>
        </p:txBody>
      </p:sp>
      <p:sp>
        <p:nvSpPr>
          <p:cNvPr id="4" name="文本框 3"/>
          <p:cNvSpPr txBox="1"/>
          <p:nvPr/>
        </p:nvSpPr>
        <p:spPr>
          <a:xfrm>
            <a:off x="737839" y="1448258"/>
            <a:ext cx="9151034" cy="453009"/>
          </a:xfrm>
          <a:prstGeom prst="rect">
            <a:avLst/>
          </a:prstGeom>
          <a:noFill/>
        </p:spPr>
        <p:txBody>
          <a:bodyPr wrap="square" rtlCol="0">
            <a:spAutoFit/>
          </a:bodyPr>
          <a:lstStyle/>
          <a:p>
            <a:pPr>
              <a:lnSpc>
                <a:spcPts val="3000"/>
              </a:lnSpc>
            </a:pPr>
            <a:r>
              <a:rPr lang="en-US" altLang="zh-CN" sz="2400" dirty="0">
                <a:latin typeface="Times New Roman" panose="02020603050405020304" pitchFamily="18" charset="0"/>
                <a:cs typeface="Times New Roman" panose="02020603050405020304" pitchFamily="18" charset="0"/>
              </a:rPr>
              <a:t>The exist index of non-stationary</a:t>
            </a:r>
          </a:p>
        </p:txBody>
      </p:sp>
      <p:sp>
        <p:nvSpPr>
          <p:cNvPr id="3" name="矩形 2"/>
          <p:cNvSpPr/>
          <p:nvPr/>
        </p:nvSpPr>
        <p:spPr>
          <a:xfrm>
            <a:off x="831166" y="2129909"/>
            <a:ext cx="3759940" cy="369332"/>
          </a:xfrm>
          <a:prstGeom prst="rect">
            <a:avLst/>
          </a:prstGeom>
        </p:spPr>
        <p:txBody>
          <a:bodyPr wrap="none">
            <a:spAutoFit/>
          </a:bodyPr>
          <a:lstStyle/>
          <a:p>
            <a:r>
              <a:rPr lang="fr-FR" altLang="zh-CN" dirty="0"/>
              <a:t>Non-parametric method  - Run test</a:t>
            </a:r>
            <a:r>
              <a:rPr lang="fr-FR" altLang="zh-CN" baseline="30000" dirty="0"/>
              <a:t>[1,2]</a:t>
            </a:r>
            <a:endParaRPr lang="zh-CN" altLang="en-US" baseline="30000" dirty="0"/>
          </a:p>
        </p:txBody>
      </p:sp>
      <mc:AlternateContent xmlns:mc="http://schemas.openxmlformats.org/markup-compatibility/2006" xmlns:a14="http://schemas.microsoft.com/office/drawing/2010/main">
        <mc:Choice Requires="a14">
          <p:sp>
            <p:nvSpPr>
              <p:cNvPr id="5" name="文本框 4"/>
              <p:cNvSpPr txBox="1"/>
              <p:nvPr/>
            </p:nvSpPr>
            <p:spPr>
              <a:xfrm>
                <a:off x="1014631" y="2630151"/>
                <a:ext cx="1795244" cy="5196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𝛾</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𝑟</m:t>
                          </m:r>
                        </m:num>
                        <m:den>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𝜇</m:t>
                              </m:r>
                            </m:e>
                            <m:sub>
                              <m:r>
                                <a:rPr lang="en-US" altLang="zh-CN" b="0" i="1" smtClean="0">
                                  <a:latin typeface="Cambria Math" panose="02040503050406030204" pitchFamily="18" charset="0"/>
                                </a:rPr>
                                <m:t>𝑟</m:t>
                              </m:r>
                            </m:sub>
                          </m:sSub>
                        </m:den>
                      </m:f>
                      <m:r>
                        <a:rPr lang="en-US" altLang="zh-CN" b="0" i="1" smtClean="0">
                          <a:latin typeface="Cambria Math" panose="02040503050406030204" pitchFamily="18" charset="0"/>
                        </a:rPr>
                        <m:t> [%]</m:t>
                      </m:r>
                    </m:oMath>
                  </m:oMathPara>
                </a14:m>
                <a:endParaRPr lang="zh-CN" altLang="en-US" dirty="0"/>
              </a:p>
            </p:txBody>
          </p:sp>
        </mc:Choice>
        <mc:Fallback xmlns="">
          <p:sp>
            <p:nvSpPr>
              <p:cNvPr id="5" name="文本框 4"/>
              <p:cNvSpPr txBox="1">
                <a:spLocks noRot="1" noChangeAspect="1" noMove="1" noResize="1" noEditPoints="1" noAdjustHandles="1" noChangeArrowheads="1" noChangeShapeType="1" noTextEdit="1"/>
              </p:cNvSpPr>
              <p:nvPr/>
            </p:nvSpPr>
            <p:spPr>
              <a:xfrm>
                <a:off x="1014631" y="2630151"/>
                <a:ext cx="1795244" cy="519694"/>
              </a:xfrm>
              <a:prstGeom prst="rect">
                <a:avLst/>
              </a:prstGeom>
              <a:blipFill rotWithShape="0">
                <a:blip r:embed="rId3"/>
                <a:stretch>
                  <a:fillRect/>
                </a:stretch>
              </a:blipFill>
            </p:spPr>
            <p:txBody>
              <a:bodyPr/>
              <a:lstStyle/>
              <a:p>
                <a:r>
                  <a:rPr lang="zh-CN" altLang="en-US">
                    <a:noFill/>
                  </a:rPr>
                  <a:t> </a:t>
                </a:r>
              </a:p>
            </p:txBody>
          </p:sp>
        </mc:Fallback>
      </mc:AlternateContent>
      <p:sp>
        <p:nvSpPr>
          <p:cNvPr id="7" name="矩形 6"/>
          <p:cNvSpPr/>
          <p:nvPr/>
        </p:nvSpPr>
        <p:spPr>
          <a:xfrm>
            <a:off x="737839" y="5570449"/>
            <a:ext cx="11454161" cy="461665"/>
          </a:xfrm>
          <a:prstGeom prst="rect">
            <a:avLst/>
          </a:prstGeom>
        </p:spPr>
        <p:txBody>
          <a:bodyPr wrap="none">
            <a:spAutoFit/>
          </a:bodyPr>
          <a:lstStyle/>
          <a:p>
            <a:r>
              <a:rPr lang="en-US" altLang="zh-CN" baseline="30000" dirty="0"/>
              <a:t>[1] Nielsen HB. Non-stationary time series and unit root testing 2007</a:t>
            </a:r>
          </a:p>
          <a:p>
            <a:r>
              <a:rPr lang="en-US" altLang="zh-CN" baseline="30000" dirty="0"/>
              <a:t>[2] </a:t>
            </a:r>
            <a:r>
              <a:rPr lang="en-US" altLang="zh-CN" baseline="30000" dirty="0" err="1"/>
              <a:t>Hory</a:t>
            </a:r>
            <a:r>
              <a:rPr lang="en-US" altLang="zh-CN" baseline="30000" dirty="0"/>
              <a:t> C, Martin N, </a:t>
            </a:r>
            <a:r>
              <a:rPr lang="en-US" altLang="zh-CN" baseline="30000" dirty="0" err="1"/>
              <a:t>Chehikian</a:t>
            </a:r>
            <a:r>
              <a:rPr lang="en-US" altLang="zh-CN" baseline="30000" dirty="0"/>
              <a:t> A. Spectrogram segmentation by means of statistical features for non-stationary signal interpretation. IEEE Trans Signal Process 2002;50(12):2915–25</a:t>
            </a:r>
            <a:endParaRPr lang="zh-CN" altLang="en-US" baseline="30000" dirty="0"/>
          </a:p>
        </p:txBody>
      </p:sp>
      <mc:AlternateContent xmlns:mc="http://schemas.openxmlformats.org/markup-compatibility/2006" xmlns:a14="http://schemas.microsoft.com/office/drawing/2010/main">
        <mc:Choice Requires="a14">
          <p:sp>
            <p:nvSpPr>
              <p:cNvPr id="6" name="矩形 5"/>
              <p:cNvSpPr/>
              <p:nvPr/>
            </p:nvSpPr>
            <p:spPr>
              <a:xfrm>
                <a:off x="910032" y="3349937"/>
                <a:ext cx="2110129" cy="646331"/>
              </a:xfrm>
              <a:prstGeom prst="rect">
                <a:avLst/>
              </a:prstGeom>
            </p:spPr>
            <p:txBody>
              <a:bodyPr wrap="none">
                <a:spAutoFit/>
              </a:bodyPr>
              <a:lstStyle/>
              <a:p>
                <a14:m>
                  <m:oMath xmlns:m="http://schemas.openxmlformats.org/officeDocument/2006/math">
                    <m:r>
                      <a:rPr lang="en-US" altLang="zh-CN" i="1">
                        <a:latin typeface="Cambria Math" panose="02040503050406030204" pitchFamily="18" charset="0"/>
                      </a:rPr>
                      <m:t>𝑟</m:t>
                    </m:r>
                  </m:oMath>
                </a14:m>
                <a:r>
                  <a:rPr lang="zh-CN" altLang="en-US" dirty="0"/>
                  <a:t>  </a:t>
                </a:r>
                <a:r>
                  <a:rPr lang="en-US" altLang="zh-CN" dirty="0"/>
                  <a:t>is  number of runs</a:t>
                </a:r>
              </a:p>
              <a:p>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𝜇</m:t>
                        </m:r>
                      </m:e>
                      <m:sub>
                        <m:r>
                          <a:rPr lang="en-US" altLang="zh-CN" i="1">
                            <a:latin typeface="Cambria Math" panose="02040503050406030204" pitchFamily="18" charset="0"/>
                          </a:rPr>
                          <m:t>𝑟</m:t>
                        </m:r>
                      </m:sub>
                    </m:sSub>
                  </m:oMath>
                </a14:m>
                <a:r>
                  <a:rPr lang="zh-CN" altLang="en-US" dirty="0"/>
                  <a:t> </a:t>
                </a:r>
                <a:r>
                  <a:rPr lang="en-US" altLang="zh-CN" dirty="0"/>
                  <a:t>is mean of runs </a:t>
                </a:r>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910032" y="3349937"/>
                <a:ext cx="2110129" cy="646331"/>
              </a:xfrm>
              <a:prstGeom prst="rect">
                <a:avLst/>
              </a:prstGeom>
              <a:blipFill rotWithShape="0">
                <a:blip r:embed="rId4"/>
                <a:stretch>
                  <a:fillRect t="-5660" r="-2023"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831166" y="4354694"/>
                <a:ext cx="4805711" cy="369332"/>
              </a:xfrm>
              <a:prstGeom prst="rect">
                <a:avLst/>
              </a:prstGeom>
            </p:spPr>
            <p:txBody>
              <a:bodyPr wrap="square">
                <a:spAutoFit/>
              </a:bodyPr>
              <a:lstStyle/>
              <a:p>
                <a14:m>
                  <m:oMath xmlns:m="http://schemas.openxmlformats.org/officeDocument/2006/math">
                    <m:r>
                      <a:rPr lang="zh-CN" altLang="en-US" i="1">
                        <a:latin typeface="Cambria Math" panose="02040503050406030204" pitchFamily="18" charset="0"/>
                      </a:rPr>
                      <m:t>𝛾</m:t>
                    </m:r>
                  </m:oMath>
                </a14:m>
                <a:r>
                  <a:rPr lang="en-US" altLang="zh-CN" dirty="0"/>
                  <a:t> close to 1 should represent a stationary process </a:t>
                </a:r>
                <a:endParaRPr lang="zh-CN" altLang="en-US" dirty="0"/>
              </a:p>
            </p:txBody>
          </p:sp>
        </mc:Choice>
        <mc:Fallback xmlns="">
          <p:sp>
            <p:nvSpPr>
              <p:cNvPr id="8" name="矩形 7"/>
              <p:cNvSpPr>
                <a:spLocks noRot="1" noChangeAspect="1" noMove="1" noResize="1" noEditPoints="1" noAdjustHandles="1" noChangeArrowheads="1" noChangeShapeType="1" noTextEdit="1"/>
              </p:cNvSpPr>
              <p:nvPr/>
            </p:nvSpPr>
            <p:spPr>
              <a:xfrm>
                <a:off x="831166" y="4354694"/>
                <a:ext cx="4805711" cy="369332"/>
              </a:xfrm>
              <a:prstGeom prst="rect">
                <a:avLst/>
              </a:prstGeom>
              <a:blipFill rotWithShape="0">
                <a:blip r:embed="rId5"/>
                <a:stretch>
                  <a:fillRect t="-8197" r="-1648" b="-24590"/>
                </a:stretch>
              </a:blipFill>
            </p:spPr>
            <p:txBody>
              <a:bodyPr/>
              <a:lstStyle/>
              <a:p>
                <a:r>
                  <a:rPr lang="zh-CN" altLang="en-US">
                    <a:noFill/>
                  </a:rPr>
                  <a:t> </a:t>
                </a:r>
              </a:p>
            </p:txBody>
          </p:sp>
        </mc:Fallback>
      </mc:AlternateContent>
      <p:sp>
        <p:nvSpPr>
          <p:cNvPr id="12" name="标题 1"/>
          <p:cNvSpPr txBox="1">
            <a:spLocks/>
          </p:cNvSpPr>
          <p:nvPr/>
        </p:nvSpPr>
        <p:spPr>
          <a:xfrm>
            <a:off x="831600" y="349200"/>
            <a:ext cx="9601200" cy="861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Non-stationary</a:t>
            </a:r>
            <a:endParaRPr lang="zh-CN" altLang="en-US" dirty="0">
              <a:latin typeface="Times New Roman" panose="02020603050405020304" pitchFamily="18" charset="0"/>
              <a:cs typeface="Times New Roman" panose="02020603050405020304" pitchFamily="18" charset="0"/>
            </a:endParaRPr>
          </a:p>
        </p:txBody>
      </p:sp>
      <p:graphicFrame>
        <p:nvGraphicFramePr>
          <p:cNvPr id="15" name="表格 14"/>
          <p:cNvGraphicFramePr>
            <a:graphicFrameLocks noGrp="1"/>
          </p:cNvGraphicFramePr>
          <p:nvPr>
            <p:extLst>
              <p:ext uri="{D42A27DB-BD31-4B8C-83A1-F6EECF244321}">
                <p14:modId xmlns:p14="http://schemas.microsoft.com/office/powerpoint/2010/main" val="1647097229"/>
              </p:ext>
            </p:extLst>
          </p:nvPr>
        </p:nvGraphicFramePr>
        <p:xfrm>
          <a:off x="7350125" y="1674762"/>
          <a:ext cx="1511300" cy="3789045"/>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171450">
                <a:tc>
                  <a:txBody>
                    <a:bodyPr/>
                    <a:lstStyle/>
                    <a:p>
                      <a:pPr algn="ctr" fontAlgn="b"/>
                      <a:r>
                        <a:rPr lang="fr-FR" sz="1400" u="none" strike="noStrike" dirty="0">
                          <a:effectLst/>
                        </a:rPr>
                        <a:t>Kurtosis</a:t>
                      </a:r>
                      <a:endParaRPr lang="fr-FR" sz="1400" b="1"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el-GR" sz="1400" u="none" strike="noStrike">
                          <a:effectLst/>
                        </a:rPr>
                        <a:t>γ</a:t>
                      </a:r>
                      <a:endParaRPr lang="el-GR" sz="1400" b="1"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0"/>
                  </a:ext>
                </a:extLst>
              </a:tr>
              <a:tr h="171450">
                <a:tc>
                  <a:txBody>
                    <a:bodyPr/>
                    <a:lstStyle/>
                    <a:p>
                      <a:pPr algn="ctr" fontAlgn="b"/>
                      <a:r>
                        <a:rPr lang="en-US" altLang="zh-CN" sz="1400" u="none" strike="noStrike" dirty="0">
                          <a:effectLst/>
                        </a:rPr>
                        <a:t>20→9.67</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en-US" altLang="zh-CN" sz="1400" u="none" strike="noStrike">
                          <a:effectLst/>
                        </a:rPr>
                        <a:t>83.88%</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1"/>
                  </a:ext>
                </a:extLst>
              </a:tr>
              <a:tr h="171450">
                <a:tc>
                  <a:txBody>
                    <a:bodyPr/>
                    <a:lstStyle/>
                    <a:p>
                      <a:pPr algn="ctr" fontAlgn="b"/>
                      <a:r>
                        <a:rPr lang="en-US" altLang="zh-CN" sz="1400" u="none" strike="noStrike" dirty="0">
                          <a:effectLst/>
                        </a:rPr>
                        <a:t>20→9.49</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en-US" altLang="zh-CN" sz="1400" u="none" strike="noStrike">
                          <a:effectLst/>
                        </a:rPr>
                        <a:t>85.83%</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2"/>
                  </a:ext>
                </a:extLst>
              </a:tr>
              <a:tr h="171450">
                <a:tc>
                  <a:txBody>
                    <a:bodyPr/>
                    <a:lstStyle/>
                    <a:p>
                      <a:pPr algn="ctr" fontAlgn="b"/>
                      <a:r>
                        <a:rPr lang="en-US" altLang="zh-CN" sz="1400" u="none" strike="noStrike" dirty="0">
                          <a:effectLst/>
                        </a:rPr>
                        <a:t>10→5.63</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en-US" altLang="zh-CN" sz="1400" u="none" strike="noStrike">
                          <a:effectLst/>
                        </a:rPr>
                        <a:t>85.83%</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3"/>
                  </a:ext>
                </a:extLst>
              </a:tr>
              <a:tr h="171450">
                <a:tc>
                  <a:txBody>
                    <a:bodyPr/>
                    <a:lstStyle/>
                    <a:p>
                      <a:pPr algn="ctr" fontAlgn="b"/>
                      <a:r>
                        <a:rPr lang="en-US" altLang="zh-CN" sz="1400" u="none" strike="noStrike" dirty="0">
                          <a:effectLst/>
                        </a:rPr>
                        <a:t>10→5.69</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en-US" altLang="zh-CN" sz="1400" u="none" strike="noStrike">
                          <a:effectLst/>
                        </a:rPr>
                        <a:t>85.83%</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4"/>
                  </a:ext>
                </a:extLst>
              </a:tr>
              <a:tr h="171450">
                <a:tc>
                  <a:txBody>
                    <a:bodyPr/>
                    <a:lstStyle/>
                    <a:p>
                      <a:pPr algn="ctr" fontAlgn="b"/>
                      <a:r>
                        <a:rPr lang="en-US" altLang="zh-CN" sz="1400" u="none" strike="noStrike">
                          <a:effectLst/>
                        </a:rPr>
                        <a:t>8→4.99</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en-US" altLang="zh-CN" sz="1400" u="none" strike="noStrike" dirty="0">
                          <a:effectLst/>
                        </a:rPr>
                        <a:t>91.67%</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5"/>
                  </a:ext>
                </a:extLst>
              </a:tr>
              <a:tr h="171450">
                <a:tc>
                  <a:txBody>
                    <a:bodyPr/>
                    <a:lstStyle/>
                    <a:p>
                      <a:pPr algn="ctr" fontAlgn="b"/>
                      <a:r>
                        <a:rPr lang="en-US" altLang="zh-CN" sz="1400" u="none" strike="noStrike">
                          <a:effectLst/>
                        </a:rPr>
                        <a:t>8→4.84</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en-US" altLang="zh-CN" sz="1400" u="none" strike="noStrike" dirty="0">
                          <a:effectLst/>
                        </a:rPr>
                        <a:t>83.88%</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6"/>
                  </a:ext>
                </a:extLst>
              </a:tr>
              <a:tr h="171450">
                <a:tc>
                  <a:txBody>
                    <a:bodyPr/>
                    <a:lstStyle/>
                    <a:p>
                      <a:pPr algn="ctr" fontAlgn="b"/>
                      <a:r>
                        <a:rPr lang="en-US" altLang="zh-CN" sz="1400" u="none" strike="noStrike">
                          <a:effectLst/>
                        </a:rPr>
                        <a:t>5→3.68</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en-US" altLang="zh-CN" sz="1400" u="none" strike="noStrike" dirty="0">
                          <a:effectLst/>
                        </a:rPr>
                        <a:t>97.06%</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7"/>
                  </a:ext>
                </a:extLst>
              </a:tr>
              <a:tr h="171450">
                <a:tc>
                  <a:txBody>
                    <a:bodyPr/>
                    <a:lstStyle/>
                    <a:p>
                      <a:pPr algn="ctr" fontAlgn="b"/>
                      <a:r>
                        <a:rPr lang="en-US" altLang="zh-CN" sz="1400" u="none" strike="noStrike">
                          <a:effectLst/>
                        </a:rPr>
                        <a:t>5→3.69</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en-US" altLang="zh-CN" sz="1400" u="none" strike="noStrike" dirty="0">
                          <a:effectLst/>
                        </a:rPr>
                        <a:t>88.92%</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8"/>
                  </a:ext>
                </a:extLst>
              </a:tr>
              <a:tr h="171450">
                <a:tc>
                  <a:txBody>
                    <a:bodyPr/>
                    <a:lstStyle/>
                    <a:p>
                      <a:pPr algn="ctr" fontAlgn="b"/>
                      <a:r>
                        <a:rPr lang="en-US" altLang="zh-CN" sz="1400" u="none" strike="noStrike">
                          <a:effectLst/>
                        </a:rPr>
                        <a:t>4.5→3.55</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en-US" altLang="zh-CN" sz="1400" u="none" strike="noStrike" dirty="0">
                          <a:effectLst/>
                        </a:rPr>
                        <a:t>90.00%</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9"/>
                  </a:ext>
                </a:extLst>
              </a:tr>
              <a:tr h="171450">
                <a:tc>
                  <a:txBody>
                    <a:bodyPr/>
                    <a:lstStyle/>
                    <a:p>
                      <a:pPr algn="ctr" fontAlgn="b"/>
                      <a:r>
                        <a:rPr lang="en-US" altLang="zh-CN" sz="1400" u="none" strike="noStrike">
                          <a:effectLst/>
                        </a:rPr>
                        <a:t>4.5→3.56</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en-US" altLang="zh-CN" sz="1400" u="none" strike="noStrike" dirty="0">
                          <a:effectLst/>
                        </a:rPr>
                        <a:t>88.92%</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0"/>
                  </a:ext>
                </a:extLst>
              </a:tr>
              <a:tr h="171450">
                <a:tc>
                  <a:txBody>
                    <a:bodyPr/>
                    <a:lstStyle/>
                    <a:p>
                      <a:pPr algn="ctr" fontAlgn="b"/>
                      <a:r>
                        <a:rPr lang="en-US" altLang="zh-CN" sz="1400" u="none" strike="noStrike">
                          <a:effectLst/>
                        </a:rPr>
                        <a:t>4→3.40</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en-US" altLang="zh-CN" sz="1400" u="none" strike="noStrike" dirty="0">
                          <a:effectLst/>
                        </a:rPr>
                        <a:t>94.59%</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1"/>
                  </a:ext>
                </a:extLst>
              </a:tr>
              <a:tr h="171450">
                <a:tc>
                  <a:txBody>
                    <a:bodyPr/>
                    <a:lstStyle/>
                    <a:p>
                      <a:pPr algn="ctr" fontAlgn="b"/>
                      <a:r>
                        <a:rPr lang="en-US" altLang="zh-CN" sz="1400" u="none" strike="noStrike">
                          <a:effectLst/>
                        </a:rPr>
                        <a:t>4→3.38</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en-US" altLang="zh-CN" sz="1400" u="none" strike="noStrike" dirty="0">
                          <a:effectLst/>
                        </a:rPr>
                        <a:t>88.92%</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2"/>
                  </a:ext>
                </a:extLst>
              </a:tr>
              <a:tr h="171450">
                <a:tc>
                  <a:txBody>
                    <a:bodyPr/>
                    <a:lstStyle/>
                    <a:p>
                      <a:pPr algn="ctr" fontAlgn="b"/>
                      <a:r>
                        <a:rPr lang="en-US" altLang="zh-CN" sz="1400" u="none" strike="noStrike">
                          <a:effectLst/>
                        </a:rPr>
                        <a:t>3.5→3.17</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en-US" altLang="zh-CN" sz="1400" u="none" strike="noStrike" dirty="0">
                          <a:effectLst/>
                        </a:rPr>
                        <a:t>91.67%</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3"/>
                  </a:ext>
                </a:extLst>
              </a:tr>
              <a:tr h="171450">
                <a:tc>
                  <a:txBody>
                    <a:bodyPr/>
                    <a:lstStyle/>
                    <a:p>
                      <a:pPr algn="ctr" fontAlgn="b"/>
                      <a:r>
                        <a:rPr lang="en-US" altLang="zh-CN" sz="1400" u="none" strike="noStrike">
                          <a:effectLst/>
                        </a:rPr>
                        <a:t>3.5→3.19</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en-US" altLang="zh-CN" sz="1400" u="none" strike="noStrike" dirty="0">
                          <a:effectLst/>
                        </a:rPr>
                        <a:t>90.55%</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4"/>
                  </a:ext>
                </a:extLst>
              </a:tr>
              <a:tr h="171450">
                <a:tc>
                  <a:txBody>
                    <a:bodyPr/>
                    <a:lstStyle/>
                    <a:p>
                      <a:pPr algn="ctr" fontAlgn="b"/>
                      <a:r>
                        <a:rPr lang="en-US" altLang="zh-CN" sz="1400" u="none" strike="noStrike">
                          <a:effectLst/>
                        </a:rPr>
                        <a:t>3→2.98</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en-US" altLang="zh-CN" sz="1400" u="none" strike="noStrike" dirty="0">
                          <a:effectLst/>
                        </a:rPr>
                        <a:t>90.55%</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5"/>
                  </a:ext>
                </a:extLst>
              </a:tr>
              <a:tr h="171450">
                <a:tc>
                  <a:txBody>
                    <a:bodyPr/>
                    <a:lstStyle/>
                    <a:p>
                      <a:pPr algn="ctr" fontAlgn="b"/>
                      <a:r>
                        <a:rPr lang="en-US" altLang="zh-CN" sz="1400" u="none" strike="noStrike">
                          <a:effectLst/>
                        </a:rPr>
                        <a:t>3→2.98</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en-US" altLang="zh-CN" sz="1400" u="none" strike="noStrike" dirty="0">
                          <a:effectLst/>
                        </a:rPr>
                        <a:t>97.06%</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6"/>
                  </a:ext>
                </a:extLst>
              </a:tr>
            </a:tbl>
          </a:graphicData>
        </a:graphic>
      </p:graphicFrame>
      <mc:AlternateContent xmlns:mc="http://schemas.openxmlformats.org/markup-compatibility/2006" xmlns:a14="http://schemas.microsoft.com/office/drawing/2010/main">
        <mc:Choice Requires="a14">
          <p:sp>
            <p:nvSpPr>
              <p:cNvPr id="16" name="矩形 15"/>
              <p:cNvSpPr/>
              <p:nvPr/>
            </p:nvSpPr>
            <p:spPr>
              <a:xfrm>
                <a:off x="826489" y="4842691"/>
                <a:ext cx="4805711" cy="646331"/>
              </a:xfrm>
              <a:prstGeom prst="rect">
                <a:avLst/>
              </a:prstGeom>
            </p:spPr>
            <p:txBody>
              <a:bodyPr wrap="square">
                <a:spAutoFit/>
              </a:bodyPr>
              <a:lstStyle/>
              <a:p>
                <a:r>
                  <a:rPr lang="en-US" altLang="zh-CN" dirty="0"/>
                  <a:t>Kurtosis higher,   </a:t>
                </a:r>
                <a14:m>
                  <m:oMath xmlns:m="http://schemas.openxmlformats.org/officeDocument/2006/math">
                    <m:r>
                      <a:rPr lang="zh-CN" altLang="en-US" i="1">
                        <a:latin typeface="Cambria Math" panose="02040503050406030204" pitchFamily="18" charset="0"/>
                      </a:rPr>
                      <m:t>𝛾</m:t>
                    </m:r>
                  </m:oMath>
                </a14:m>
                <a:r>
                  <a:rPr lang="zh-CN" altLang="en-US" dirty="0"/>
                  <a:t> </a:t>
                </a:r>
                <a:r>
                  <a:rPr lang="en-US" altLang="zh-CN" dirty="0"/>
                  <a:t>smaller</a:t>
                </a:r>
              </a:p>
              <a:p>
                <a:r>
                  <a:rPr lang="en-US" altLang="zh-CN" dirty="0"/>
                  <a:t>This relationship is not absolute</a:t>
                </a:r>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826489" y="4842691"/>
                <a:ext cx="4805711" cy="646331"/>
              </a:xfrm>
              <a:prstGeom prst="rect">
                <a:avLst/>
              </a:prstGeom>
              <a:blipFill rotWithShape="0">
                <a:blip r:embed="rId6"/>
                <a:stretch>
                  <a:fillRect l="-1142" t="-4717" b="-141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7924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stretch>
            <a:fillRect/>
          </a:stretch>
        </p:blipFill>
        <p:spPr>
          <a:xfrm>
            <a:off x="3858914" y="2964393"/>
            <a:ext cx="5283730" cy="672174"/>
          </a:xfrm>
          <a:prstGeom prst="rect">
            <a:avLst/>
          </a:prstGeom>
        </p:spPr>
      </p:pic>
      <p:sp>
        <p:nvSpPr>
          <p:cNvPr id="9" name="灯片编号占位符 8"/>
          <p:cNvSpPr>
            <a:spLocks noGrp="1"/>
          </p:cNvSpPr>
          <p:nvPr>
            <p:ph type="sldNum" sz="quarter" idx="12"/>
          </p:nvPr>
        </p:nvSpPr>
        <p:spPr/>
        <p:txBody>
          <a:bodyPr/>
          <a:lstStyle/>
          <a:p>
            <a:fld id="{69E57DC2-970A-4B3E-BB1C-7A09969E49DF}" type="slidenum">
              <a:rPr lang="en-US" smtClean="0"/>
              <a:t>11</a:t>
            </a:fld>
            <a:endParaRPr lang="en-US" dirty="0"/>
          </a:p>
        </p:txBody>
      </p:sp>
      <p:sp>
        <p:nvSpPr>
          <p:cNvPr id="5" name="标题 1"/>
          <p:cNvSpPr txBox="1">
            <a:spLocks/>
          </p:cNvSpPr>
          <p:nvPr/>
        </p:nvSpPr>
        <p:spPr>
          <a:xfrm>
            <a:off x="831600" y="349200"/>
            <a:ext cx="9601200" cy="861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The index of non-stationary updated</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 5"/>
              <p:cNvSpPr/>
              <p:nvPr/>
            </p:nvSpPr>
            <p:spPr>
              <a:xfrm>
                <a:off x="1515717" y="3950409"/>
                <a:ext cx="1850635" cy="4195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a:latin typeface="Cambria Math" panose="02040503050406030204" pitchFamily="18" charset="0"/>
                            </a:rPr>
                            <m:t>∆</m:t>
                          </m:r>
                        </m:e>
                        <m:sub>
                          <m:r>
                            <a:rPr lang="zh-CN" altLang="en-US" i="1">
                              <a:latin typeface="Cambria Math" panose="02040503050406030204" pitchFamily="18" charset="0"/>
                            </a:rPr>
                            <m:t>𝑛</m:t>
                          </m:r>
                        </m:sub>
                      </m:sSub>
                      <m:r>
                        <a:rPr lang="zh-CN" altLang="en-US" i="0">
                          <a:latin typeface="Cambria Math" panose="02040503050406030204" pitchFamily="18" charset="0"/>
                        </a:rPr>
                        <m:t>=</m:t>
                      </m:r>
                      <m:d>
                        <m:dPr>
                          <m:begChr m:val="|"/>
                          <m:endChr m:val="|"/>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m:rPr>
                                  <m:sty m:val="p"/>
                                </m:rPr>
                                <a:rPr lang="zh-CN" altLang="en-US">
                                  <a:latin typeface="Cambria Math" panose="02040503050406030204" pitchFamily="18" charset="0"/>
                                </a:rPr>
                                <m:t>σ</m:t>
                              </m:r>
                            </m:e>
                            <m:sub>
                              <m:sSub>
                                <m:sSubPr>
                                  <m:ctrlPr>
                                    <a:rPr lang="en-US" altLang="zh-CN" i="1">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𝑛</m:t>
                                  </m:r>
                                </m:sub>
                              </m:sSub>
                            </m:sub>
                            <m:sup>
                              <m:r>
                                <a:rPr lang="zh-CN" altLang="en-US">
                                  <a:latin typeface="Cambria Math" panose="02040503050406030204" pitchFamily="18" charset="0"/>
                                </a:rPr>
                                <m:t>2</m:t>
                              </m:r>
                            </m:sup>
                          </m:sSubSup>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r>
                                <m:rPr>
                                  <m:sty m:val="p"/>
                                </m:rPr>
                                <a:rPr lang="zh-CN" altLang="en-US">
                                  <a:latin typeface="Cambria Math" panose="02040503050406030204" pitchFamily="18" charset="0"/>
                                </a:rPr>
                                <m:t>σ</m:t>
                              </m:r>
                            </m:e>
                            <m:sub>
                              <m:sSub>
                                <m:sSubPr>
                                  <m:ctrlPr>
                                    <a:rPr lang="en-US" altLang="zh-CN" i="1">
                                      <a:latin typeface="Cambria Math" panose="02040503050406030204" pitchFamily="18" charset="0"/>
                                    </a:rPr>
                                  </m:ctrlPr>
                                </m:sSubPr>
                                <m:e>
                                  <m:r>
                                    <a:rPr lang="zh-CN" altLang="en-US" i="1">
                                      <a:latin typeface="Cambria Math" panose="02040503050406030204" pitchFamily="18" charset="0"/>
                                    </a:rPr>
                                    <m:t>𝑂</m:t>
                                  </m:r>
                                </m:e>
                                <m:sub>
                                  <m:r>
                                    <a:rPr lang="zh-CN" altLang="en-US" i="1">
                                      <a:latin typeface="Cambria Math" panose="02040503050406030204" pitchFamily="18" charset="0"/>
                                    </a:rPr>
                                    <m:t>𝑛</m:t>
                                  </m:r>
                                </m:sub>
                              </m:sSub>
                            </m:sub>
                            <m:sup>
                              <m:r>
                                <a:rPr lang="zh-CN" altLang="en-US">
                                  <a:latin typeface="Cambria Math" panose="02040503050406030204" pitchFamily="18" charset="0"/>
                                </a:rPr>
                                <m:t>2</m:t>
                              </m:r>
                            </m:sup>
                          </m:sSubSup>
                        </m:e>
                      </m:d>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1515717" y="3950409"/>
                <a:ext cx="1850635" cy="419538"/>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137957" y="1539359"/>
                <a:ext cx="3634067" cy="376578"/>
              </a:xfrm>
              <a:prstGeom prst="rect">
                <a:avLst/>
              </a:prstGeom>
            </p:spPr>
            <p:txBody>
              <a:bodyPr wrap="square">
                <a:spAutoFit/>
              </a:bodyPr>
              <a:lstStyle/>
              <a:p>
                <a:r>
                  <a:rPr lang="zh-CN" altLang="en-US" dirty="0"/>
                  <a:t>n windows, </a:t>
                </a:r>
                <a14:m>
                  <m:oMath xmlns:m="http://schemas.openxmlformats.org/officeDocument/2006/math">
                    <m:sSubSup>
                      <m:sSubSupPr>
                        <m:ctrlPr>
                          <a:rPr lang="zh-CN" altLang="en-US" i="1">
                            <a:latin typeface="Cambria Math" panose="02040503050406030204" pitchFamily="18" charset="0"/>
                          </a:rPr>
                        </m:ctrlPr>
                      </m:sSubSupPr>
                      <m:e>
                        <m:r>
                          <m:rPr>
                            <m:sty m:val="p"/>
                          </m:rPr>
                          <a:rPr lang="zh-CN" altLang="en-US">
                            <a:latin typeface="Cambria Math" panose="02040503050406030204" pitchFamily="18" charset="0"/>
                          </a:rPr>
                          <m:t>σ</m:t>
                        </m:r>
                      </m:e>
                      <m:sub>
                        <m:r>
                          <a:rPr lang="zh-CN" altLang="en-US" i="1">
                            <a:latin typeface="Cambria Math" panose="02040503050406030204" pitchFamily="18" charset="0"/>
                          </a:rPr>
                          <m:t>𝑆𝑛</m:t>
                        </m:r>
                      </m:sub>
                      <m:sup>
                        <m:r>
                          <a:rPr lang="zh-CN" altLang="en-US">
                            <a:latin typeface="Cambria Math" panose="02040503050406030204" pitchFamily="18" charset="0"/>
                          </a:rPr>
                          <m:t>2</m:t>
                        </m:r>
                      </m:sup>
                    </m:sSubSup>
                  </m:oMath>
                </a14:m>
                <a:r>
                  <a:rPr lang="zh-CN" altLang="en-US" dirty="0"/>
                  <a:t>  </a:t>
                </a:r>
                <a:r>
                  <a:rPr lang="en-US" altLang="zh-CN" dirty="0"/>
                  <a:t>is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a:latin typeface="Cambria Math" panose="02040503050406030204" pitchFamily="18" charset="0"/>
                          </a:rPr>
                          <m:t>𝑛</m:t>
                        </m:r>
                      </m:e>
                      <m:sub>
                        <m:r>
                          <a:rPr lang="en-US" altLang="zh-CN" i="1" dirty="0">
                            <a:latin typeface="Cambria Math" panose="02040503050406030204" pitchFamily="18" charset="0"/>
                          </a:rPr>
                          <m:t>𝑡h</m:t>
                        </m:r>
                      </m:sub>
                    </m:sSub>
                  </m:oMath>
                </a14:m>
                <a:r>
                  <a:rPr lang="zh-CN" altLang="en-US" dirty="0"/>
                  <a:t> </a:t>
                </a:r>
                <a:r>
                  <a:rPr lang="en-US" altLang="zh-CN" dirty="0"/>
                  <a:t>variance</a:t>
                </a:r>
                <a:r>
                  <a:rPr lang="zh-CN" altLang="en-US" dirty="0"/>
                  <a:t>  </a:t>
                </a:r>
              </a:p>
            </p:txBody>
          </p:sp>
        </mc:Choice>
        <mc:Fallback xmlns="">
          <p:sp>
            <p:nvSpPr>
              <p:cNvPr id="7" name="矩形 6"/>
              <p:cNvSpPr>
                <a:spLocks noRot="1" noChangeAspect="1" noMove="1" noResize="1" noEditPoints="1" noAdjustHandles="1" noChangeArrowheads="1" noChangeShapeType="1" noTextEdit="1"/>
              </p:cNvSpPr>
              <p:nvPr/>
            </p:nvSpPr>
            <p:spPr>
              <a:xfrm>
                <a:off x="1137957" y="1539359"/>
                <a:ext cx="3634067" cy="376578"/>
              </a:xfrm>
              <a:prstGeom prst="rect">
                <a:avLst/>
              </a:prstGeom>
              <a:blipFill rotWithShape="0">
                <a:blip r:embed="rId5"/>
                <a:stretch>
                  <a:fillRect l="-1510" t="-6557" b="-278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492730" y="2102318"/>
                <a:ext cx="1863587"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i="1" smtClean="0">
                              <a:latin typeface="Cambria Math" panose="02040503050406030204" pitchFamily="18" charset="0"/>
                            </a:rPr>
                          </m:ctrlPr>
                        </m:sSubSupPr>
                        <m:e>
                          <m:r>
                            <m:rPr>
                              <m:sty m:val="p"/>
                            </m:rPr>
                            <a:rPr lang="zh-CN" altLang="en-US">
                              <a:latin typeface="Cambria Math" panose="02040503050406030204" pitchFamily="18" charset="0"/>
                            </a:rPr>
                            <m:t>σ</m:t>
                          </m:r>
                        </m:e>
                        <m:sub>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𝑛</m:t>
                              </m:r>
                            </m:sub>
                          </m:sSub>
                        </m:sub>
                        <m:sup>
                          <m:r>
                            <a:rPr lang="zh-CN" altLang="en-US">
                              <a:latin typeface="Cambria Math" panose="02040503050406030204" pitchFamily="18" charset="0"/>
                            </a:rPr>
                            <m:t>2</m:t>
                          </m:r>
                        </m:sup>
                      </m:sSub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nary>
                            <m:naryPr>
                              <m:chr m:val="∑"/>
                              <m:subHide m:val="on"/>
                              <m:supHide m:val="on"/>
                              <m:ctrlPr>
                                <a:rPr lang="en-US" altLang="zh-CN" b="0" i="1" smtClean="0">
                                  <a:latin typeface="Cambria Math" panose="02040503050406030204" pitchFamily="18" charset="0"/>
                                </a:rPr>
                              </m:ctrlPr>
                            </m:naryPr>
                            <m:sub/>
                            <m:sup/>
                            <m:e>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𝑥</m:t>
                                      </m:r>
                                    </m:e>
                                  </m:acc>
                                  <m:r>
                                    <a:rPr lang="en-US" altLang="zh-CN" i="1">
                                      <a:latin typeface="Cambria Math" panose="02040503050406030204" pitchFamily="18" charset="0"/>
                                    </a:rPr>
                                    <m:t>)</m:t>
                                  </m:r>
                                </m:e>
                                <m:sup>
                                  <m:r>
                                    <a:rPr lang="en-US" altLang="zh-CN" b="0" i="1" smtClean="0">
                                      <a:latin typeface="Cambria Math" panose="02040503050406030204" pitchFamily="18" charset="0"/>
                                    </a:rPr>
                                    <m:t>2</m:t>
                                  </m:r>
                                </m:sup>
                              </m:sSup>
                            </m:e>
                          </m:nary>
                        </m:num>
                        <m:den>
                          <m:r>
                            <a:rPr lang="en-US" altLang="zh-CN" b="0" i="1" smtClean="0">
                              <a:latin typeface="Cambria Math" panose="02040503050406030204" pitchFamily="18" charset="0"/>
                            </a:rPr>
                            <m:t>𝑛</m:t>
                          </m:r>
                          <m:r>
                            <a:rPr lang="en-US" altLang="zh-CN" b="0" i="1" smtClean="0">
                              <a:latin typeface="Cambria Math" panose="02040503050406030204" pitchFamily="18" charset="0"/>
                            </a:rPr>
                            <m:t>−1</m:t>
                          </m:r>
                        </m:den>
                      </m:f>
                    </m:oMath>
                  </m:oMathPara>
                </a14:m>
                <a:endParaRPr lang="zh-CN" altLang="en-US" dirty="0"/>
              </a:p>
            </p:txBody>
          </p:sp>
        </mc:Choice>
        <mc:Fallback xmlns="">
          <p:sp>
            <p:nvSpPr>
              <p:cNvPr id="8" name="矩形 7"/>
              <p:cNvSpPr>
                <a:spLocks noRot="1" noChangeAspect="1" noMove="1" noResize="1" noEditPoints="1" noAdjustHandles="1" noChangeArrowheads="1" noChangeShapeType="1" noTextEdit="1"/>
              </p:cNvSpPr>
              <p:nvPr/>
            </p:nvSpPr>
            <p:spPr>
              <a:xfrm>
                <a:off x="1492730" y="2102318"/>
                <a:ext cx="1863587" cy="648126"/>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1492730" y="2957817"/>
                <a:ext cx="1932837"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i="1">
                              <a:latin typeface="Cambria Math" panose="02040503050406030204" pitchFamily="18" charset="0"/>
                            </a:rPr>
                          </m:ctrlPr>
                        </m:sSubSupPr>
                        <m:e>
                          <m:r>
                            <m:rPr>
                              <m:sty m:val="p"/>
                            </m:rPr>
                            <a:rPr lang="zh-CN" altLang="en-US">
                              <a:latin typeface="Cambria Math" panose="02040503050406030204" pitchFamily="18" charset="0"/>
                            </a:rPr>
                            <m:t>σ</m:t>
                          </m:r>
                        </m:e>
                        <m:sub>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𝑂</m:t>
                              </m:r>
                            </m:e>
                            <m:sub>
                              <m:r>
                                <a:rPr lang="zh-CN" altLang="en-US" i="1">
                                  <a:latin typeface="Cambria Math" panose="02040503050406030204" pitchFamily="18" charset="0"/>
                                </a:rPr>
                                <m:t>𝑛</m:t>
                              </m:r>
                            </m:sub>
                          </m:sSub>
                        </m:sub>
                        <m:sup>
                          <m:r>
                            <a:rPr lang="zh-CN" altLang="en-US">
                              <a:latin typeface="Cambria Math" panose="02040503050406030204" pitchFamily="18" charset="0"/>
                            </a:rPr>
                            <m:t>2</m:t>
                          </m:r>
                        </m:sup>
                      </m:sSubSup>
                      <m:r>
                        <a:rPr lang="en-US" altLang="zh-CN" i="1">
                          <a:latin typeface="Cambria Math" panose="02040503050406030204" pitchFamily="18" charset="0"/>
                        </a:rPr>
                        <m:t>=</m:t>
                      </m:r>
                      <m:f>
                        <m:fPr>
                          <m:ctrlPr>
                            <a:rPr lang="en-US" altLang="zh-CN" i="1">
                              <a:latin typeface="Cambria Math" panose="02040503050406030204" pitchFamily="18" charset="0"/>
                            </a:rPr>
                          </m:ctrlPr>
                        </m:fPr>
                        <m:num>
                          <m:nary>
                            <m:naryPr>
                              <m:chr m:val="∑"/>
                              <m:subHide m:val="on"/>
                              <m:supHide m:val="on"/>
                              <m:ctrlPr>
                                <a:rPr lang="en-US" altLang="zh-CN" i="1">
                                  <a:latin typeface="Cambria Math" panose="02040503050406030204" pitchFamily="18" charset="0"/>
                                </a:rPr>
                              </m:ctrlPr>
                            </m:naryPr>
                            <m:sub/>
                            <m:sup/>
                            <m:e>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r>
                                    <a:rPr lang="zh-CN" altLang="en-US" i="1" smtClean="0">
                                      <a:latin typeface="Cambria Math" panose="02040503050406030204" pitchFamily="18" charset="0"/>
                                    </a:rPr>
                                    <m:t>𝜇</m:t>
                                  </m:r>
                                  <m:r>
                                    <a:rPr lang="en-US" altLang="zh-CN" i="1">
                                      <a:latin typeface="Cambria Math" panose="02040503050406030204" pitchFamily="18" charset="0"/>
                                    </a:rPr>
                                    <m:t>)</m:t>
                                  </m:r>
                                </m:e>
                                <m:sup>
                                  <m:r>
                                    <a:rPr lang="en-US" altLang="zh-CN" i="1">
                                      <a:latin typeface="Cambria Math" panose="02040503050406030204" pitchFamily="18" charset="0"/>
                                    </a:rPr>
                                    <m:t>2</m:t>
                                  </m:r>
                                </m:sup>
                              </m:sSup>
                            </m:e>
                          </m:nary>
                        </m:num>
                        <m:den>
                          <m:r>
                            <a:rPr lang="en-US" altLang="zh-CN" i="1">
                              <a:latin typeface="Cambria Math" panose="02040503050406030204" pitchFamily="18" charset="0"/>
                            </a:rPr>
                            <m:t>𝑛</m:t>
                          </m:r>
                          <m:r>
                            <a:rPr lang="en-US" altLang="zh-CN" i="1">
                              <a:latin typeface="Cambria Math" panose="02040503050406030204" pitchFamily="18" charset="0"/>
                            </a:rPr>
                            <m:t>−1</m:t>
                          </m:r>
                        </m:den>
                      </m:f>
                    </m:oMath>
                  </m:oMathPara>
                </a14:m>
                <a:endParaRPr lang="zh-CN" altLang="en-US" dirty="0"/>
              </a:p>
            </p:txBody>
          </p:sp>
        </mc:Choice>
        <mc:Fallback xmlns="">
          <p:sp>
            <p:nvSpPr>
              <p:cNvPr id="10" name="矩形 9"/>
              <p:cNvSpPr>
                <a:spLocks noRot="1" noChangeAspect="1" noMove="1" noResize="1" noEditPoints="1" noAdjustHandles="1" noChangeArrowheads="1" noChangeShapeType="1" noTextEdit="1"/>
              </p:cNvSpPr>
              <p:nvPr/>
            </p:nvSpPr>
            <p:spPr>
              <a:xfrm>
                <a:off x="1492730" y="2957817"/>
                <a:ext cx="1932837" cy="648126"/>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1137957" y="4675316"/>
                <a:ext cx="3634067" cy="376578"/>
              </a:xfrm>
              <a:prstGeom prst="rect">
                <a:avLst/>
              </a:prstGeom>
            </p:spPr>
            <p:txBody>
              <a:bodyPr wrap="square">
                <a:spAutoFit/>
              </a:bodyPr>
              <a:lstStyle/>
              <a:p>
                <a:r>
                  <a:rPr lang="en-US" altLang="zh-CN" dirty="0"/>
                  <a:t>Index I is  variance of </a:t>
                </a:r>
                <a14:m>
                  <m:oMath xmlns:m="http://schemas.openxmlformats.org/officeDocument/2006/math">
                    <m:sSub>
                      <m:sSubPr>
                        <m:ctrlPr>
                          <a:rPr lang="zh-CN" altLang="en-US" i="1">
                            <a:latin typeface="Cambria Math" panose="02040503050406030204" pitchFamily="18" charset="0"/>
                          </a:rPr>
                        </m:ctrlPr>
                      </m:sSubPr>
                      <m:e>
                        <m:r>
                          <a:rPr lang="zh-CN" altLang="en-US">
                            <a:latin typeface="Cambria Math" panose="02040503050406030204" pitchFamily="18" charset="0"/>
                          </a:rPr>
                          <m:t>∆</m:t>
                        </m:r>
                      </m:e>
                      <m:sub>
                        <m:r>
                          <a:rPr lang="zh-CN" altLang="en-US" i="1">
                            <a:latin typeface="Cambria Math" panose="02040503050406030204" pitchFamily="18" charset="0"/>
                          </a:rPr>
                          <m:t>𝑛</m:t>
                        </m:r>
                      </m:sub>
                    </m:sSub>
                  </m:oMath>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1137957" y="4675316"/>
                <a:ext cx="3634067" cy="376578"/>
              </a:xfrm>
              <a:prstGeom prst="rect">
                <a:avLst/>
              </a:prstGeom>
              <a:blipFill rotWithShape="0">
                <a:blip r:embed="rId8"/>
                <a:stretch>
                  <a:fillRect l="-1510" t="-9677" b="-22581"/>
                </a:stretch>
              </a:blipFill>
            </p:spPr>
            <p:txBody>
              <a:bodyPr/>
              <a:lstStyle/>
              <a:p>
                <a:r>
                  <a:rPr lang="zh-CN" altLang="en-US">
                    <a:noFill/>
                  </a:rPr>
                  <a:t> </a:t>
                </a:r>
              </a:p>
            </p:txBody>
          </p:sp>
        </mc:Fallback>
      </mc:AlternateContent>
      <p:graphicFrame>
        <p:nvGraphicFramePr>
          <p:cNvPr id="13" name="表格 12"/>
          <p:cNvGraphicFramePr>
            <a:graphicFrameLocks noGrp="1"/>
          </p:cNvGraphicFramePr>
          <p:nvPr>
            <p:extLst>
              <p:ext uri="{D42A27DB-BD31-4B8C-83A1-F6EECF244321}">
                <p14:modId xmlns:p14="http://schemas.microsoft.com/office/powerpoint/2010/main" val="1551926831"/>
              </p:ext>
            </p:extLst>
          </p:nvPr>
        </p:nvGraphicFramePr>
        <p:xfrm>
          <a:off x="9469887" y="1646059"/>
          <a:ext cx="1511300" cy="3789045"/>
        </p:xfrm>
        <a:graphic>
          <a:graphicData uri="http://schemas.openxmlformats.org/drawingml/2006/table">
            <a:tbl>
              <a:tblPr>
                <a:tableStyleId>{21E4AEA4-8DFA-4A89-87EB-49C32662AFE0}</a:tableStyleId>
              </a:tblPr>
              <a:tblGrid>
                <a:gridCol w="8255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171450">
                <a:tc>
                  <a:txBody>
                    <a:bodyPr/>
                    <a:lstStyle/>
                    <a:p>
                      <a:pPr algn="ctr" fontAlgn="b"/>
                      <a:r>
                        <a:rPr lang="fr-FR" sz="1400" u="none" strike="noStrike" dirty="0">
                          <a:effectLst/>
                        </a:rPr>
                        <a:t>Kurtosis</a:t>
                      </a:r>
                      <a:endParaRPr lang="fr-FR" sz="1400" b="1"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a:effectLst/>
                        </a:rPr>
                        <a:t>I</a:t>
                      </a:r>
                      <a:endParaRPr lang="fr-FR" sz="1400" b="1"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0"/>
                  </a:ext>
                </a:extLst>
              </a:tr>
              <a:tr h="171450">
                <a:tc>
                  <a:txBody>
                    <a:bodyPr/>
                    <a:lstStyle/>
                    <a:p>
                      <a:pPr algn="ctr" fontAlgn="b"/>
                      <a:r>
                        <a:rPr lang="en-US" altLang="zh-CN" sz="1400" u="none" strike="noStrike" dirty="0">
                          <a:effectLst/>
                        </a:rPr>
                        <a:t>20→9.67</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a:effectLst/>
                        </a:rPr>
                        <a:t>2.61E-08</a:t>
                      </a:r>
                      <a:endParaRPr lang="fr-FR"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1"/>
                  </a:ext>
                </a:extLst>
              </a:tr>
              <a:tr h="171450">
                <a:tc>
                  <a:txBody>
                    <a:bodyPr/>
                    <a:lstStyle/>
                    <a:p>
                      <a:pPr algn="ctr" fontAlgn="b"/>
                      <a:r>
                        <a:rPr lang="en-US" altLang="zh-CN" sz="1400" u="none" strike="noStrike" dirty="0">
                          <a:effectLst/>
                        </a:rPr>
                        <a:t>20→9.49</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1.27E-07</a:t>
                      </a:r>
                      <a:endParaRPr lang="fr-FR"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2"/>
                  </a:ext>
                </a:extLst>
              </a:tr>
              <a:tr h="171450">
                <a:tc>
                  <a:txBody>
                    <a:bodyPr/>
                    <a:lstStyle/>
                    <a:p>
                      <a:pPr algn="ctr" fontAlgn="b"/>
                      <a:r>
                        <a:rPr lang="en-US" altLang="zh-CN" sz="1400" u="none" strike="noStrike" dirty="0">
                          <a:effectLst/>
                        </a:rPr>
                        <a:t>10→5.63</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3.65E-08</a:t>
                      </a:r>
                      <a:endParaRPr lang="fr-FR"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3"/>
                  </a:ext>
                </a:extLst>
              </a:tr>
              <a:tr h="171450">
                <a:tc>
                  <a:txBody>
                    <a:bodyPr/>
                    <a:lstStyle/>
                    <a:p>
                      <a:pPr algn="ctr" fontAlgn="b"/>
                      <a:r>
                        <a:rPr lang="en-US" altLang="zh-CN" sz="1400" u="none" strike="noStrike" dirty="0">
                          <a:effectLst/>
                        </a:rPr>
                        <a:t>10→5.69</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1.67E-07</a:t>
                      </a:r>
                      <a:endParaRPr lang="fr-FR"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4"/>
                  </a:ext>
                </a:extLst>
              </a:tr>
              <a:tr h="171450">
                <a:tc>
                  <a:txBody>
                    <a:bodyPr/>
                    <a:lstStyle/>
                    <a:p>
                      <a:pPr algn="ctr" fontAlgn="b"/>
                      <a:r>
                        <a:rPr lang="en-US" altLang="zh-CN" sz="1400" u="none" strike="noStrike">
                          <a:effectLst/>
                        </a:rPr>
                        <a:t>8→4.99</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5.83E-08</a:t>
                      </a:r>
                      <a:endParaRPr lang="fr-FR"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5"/>
                  </a:ext>
                </a:extLst>
              </a:tr>
              <a:tr h="171450">
                <a:tc>
                  <a:txBody>
                    <a:bodyPr/>
                    <a:lstStyle/>
                    <a:p>
                      <a:pPr algn="ctr" fontAlgn="b"/>
                      <a:r>
                        <a:rPr lang="en-US" altLang="zh-CN" sz="1400" u="none" strike="noStrike">
                          <a:effectLst/>
                        </a:rPr>
                        <a:t>8→4.84</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5.82E-08</a:t>
                      </a:r>
                      <a:endParaRPr lang="fr-FR"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6"/>
                  </a:ext>
                </a:extLst>
              </a:tr>
              <a:tr h="171450">
                <a:tc>
                  <a:txBody>
                    <a:bodyPr/>
                    <a:lstStyle/>
                    <a:p>
                      <a:pPr algn="ctr" fontAlgn="b"/>
                      <a:r>
                        <a:rPr lang="en-US" altLang="zh-CN" sz="1400" u="none" strike="noStrike">
                          <a:effectLst/>
                        </a:rPr>
                        <a:t>5→3.68</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4.21E-08</a:t>
                      </a:r>
                      <a:endParaRPr lang="fr-FR"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7"/>
                  </a:ext>
                </a:extLst>
              </a:tr>
              <a:tr h="171450">
                <a:tc>
                  <a:txBody>
                    <a:bodyPr/>
                    <a:lstStyle/>
                    <a:p>
                      <a:pPr algn="ctr" fontAlgn="b"/>
                      <a:r>
                        <a:rPr lang="en-US" altLang="zh-CN" sz="1400" u="none" strike="noStrike">
                          <a:effectLst/>
                        </a:rPr>
                        <a:t>5→3.69</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4.79E-08</a:t>
                      </a:r>
                      <a:endParaRPr lang="fr-FR"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8"/>
                  </a:ext>
                </a:extLst>
              </a:tr>
              <a:tr h="171450">
                <a:tc>
                  <a:txBody>
                    <a:bodyPr/>
                    <a:lstStyle/>
                    <a:p>
                      <a:pPr algn="ctr" fontAlgn="b"/>
                      <a:r>
                        <a:rPr lang="en-US" altLang="zh-CN" sz="1400" u="none" strike="noStrike">
                          <a:effectLst/>
                        </a:rPr>
                        <a:t>4.5→3.55</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5.36E-08</a:t>
                      </a:r>
                      <a:endParaRPr lang="fr-FR"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9"/>
                  </a:ext>
                </a:extLst>
              </a:tr>
              <a:tr h="171450">
                <a:tc>
                  <a:txBody>
                    <a:bodyPr/>
                    <a:lstStyle/>
                    <a:p>
                      <a:pPr algn="ctr" fontAlgn="b"/>
                      <a:r>
                        <a:rPr lang="en-US" altLang="zh-CN" sz="1400" u="none" strike="noStrike">
                          <a:effectLst/>
                        </a:rPr>
                        <a:t>4.5→3.56</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7.02E-08</a:t>
                      </a:r>
                      <a:endParaRPr lang="fr-FR"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0"/>
                  </a:ext>
                </a:extLst>
              </a:tr>
              <a:tr h="171450">
                <a:tc>
                  <a:txBody>
                    <a:bodyPr/>
                    <a:lstStyle/>
                    <a:p>
                      <a:pPr algn="ctr" fontAlgn="b"/>
                      <a:r>
                        <a:rPr lang="en-US" altLang="zh-CN" sz="1400" u="none" strike="noStrike">
                          <a:effectLst/>
                        </a:rPr>
                        <a:t>4→3.40</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1.60E-07</a:t>
                      </a:r>
                      <a:endParaRPr lang="fr-FR"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1"/>
                  </a:ext>
                </a:extLst>
              </a:tr>
              <a:tr h="171450">
                <a:tc>
                  <a:txBody>
                    <a:bodyPr/>
                    <a:lstStyle/>
                    <a:p>
                      <a:pPr algn="ctr" fontAlgn="b"/>
                      <a:r>
                        <a:rPr lang="en-US" altLang="zh-CN" sz="1400" u="none" strike="noStrike">
                          <a:effectLst/>
                        </a:rPr>
                        <a:t>4→3.38</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7.71E-08</a:t>
                      </a:r>
                      <a:endParaRPr lang="fr-FR"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2"/>
                  </a:ext>
                </a:extLst>
              </a:tr>
              <a:tr h="171450">
                <a:tc>
                  <a:txBody>
                    <a:bodyPr/>
                    <a:lstStyle/>
                    <a:p>
                      <a:pPr algn="ctr" fontAlgn="b"/>
                      <a:r>
                        <a:rPr lang="en-US" altLang="zh-CN" sz="1400" u="none" strike="noStrike">
                          <a:effectLst/>
                        </a:rPr>
                        <a:t>3.5→3.17</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6.21E-08</a:t>
                      </a:r>
                      <a:endParaRPr lang="fr-FR"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3"/>
                  </a:ext>
                </a:extLst>
              </a:tr>
              <a:tr h="171450">
                <a:tc>
                  <a:txBody>
                    <a:bodyPr/>
                    <a:lstStyle/>
                    <a:p>
                      <a:pPr algn="ctr" fontAlgn="b"/>
                      <a:r>
                        <a:rPr lang="en-US" altLang="zh-CN" sz="1400" u="none" strike="noStrike">
                          <a:effectLst/>
                        </a:rPr>
                        <a:t>3.5→3.19</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1.11E-07</a:t>
                      </a:r>
                      <a:endParaRPr lang="fr-FR"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4"/>
                  </a:ext>
                </a:extLst>
              </a:tr>
              <a:tr h="171450">
                <a:tc>
                  <a:txBody>
                    <a:bodyPr/>
                    <a:lstStyle/>
                    <a:p>
                      <a:pPr algn="ctr" fontAlgn="b"/>
                      <a:r>
                        <a:rPr lang="en-US" altLang="zh-CN" sz="1400" u="none" strike="noStrike">
                          <a:effectLst/>
                        </a:rPr>
                        <a:t>3→2.98</a:t>
                      </a:r>
                      <a:endParaRPr lang="en-US" altLang="zh-CN" sz="1400" b="0" i="0" u="none" strike="noStrike">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1.11E-07</a:t>
                      </a:r>
                      <a:endParaRPr lang="fr-FR"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5"/>
                  </a:ext>
                </a:extLst>
              </a:tr>
              <a:tr h="171450">
                <a:tc>
                  <a:txBody>
                    <a:bodyPr/>
                    <a:lstStyle/>
                    <a:p>
                      <a:pPr algn="ctr" fontAlgn="b"/>
                      <a:r>
                        <a:rPr lang="en-US" altLang="zh-CN" sz="1400" u="none" strike="noStrike" dirty="0">
                          <a:effectLst/>
                        </a:rPr>
                        <a:t>3→2.98</a:t>
                      </a:r>
                      <a:endParaRPr lang="en-US" altLang="zh-CN"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5.59E-08</a:t>
                      </a:r>
                      <a:endParaRPr lang="fr-FR" sz="1400" b="0" i="0" u="none" strike="noStrike" dirty="0">
                        <a:solidFill>
                          <a:srgbClr val="366092"/>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6"/>
                  </a:ext>
                </a:extLst>
              </a:tr>
            </a:tbl>
          </a:graphicData>
        </a:graphic>
      </p:graphicFrame>
      <p:sp>
        <p:nvSpPr>
          <p:cNvPr id="14" name="矩形 13"/>
          <p:cNvSpPr/>
          <p:nvPr/>
        </p:nvSpPr>
        <p:spPr>
          <a:xfrm>
            <a:off x="1129951" y="5240099"/>
            <a:ext cx="4805711" cy="369332"/>
          </a:xfrm>
          <a:prstGeom prst="rect">
            <a:avLst/>
          </a:prstGeom>
        </p:spPr>
        <p:txBody>
          <a:bodyPr wrap="square">
            <a:spAutoFit/>
          </a:bodyPr>
          <a:lstStyle/>
          <a:p>
            <a:r>
              <a:rPr lang="en-US" altLang="zh-CN" dirty="0"/>
              <a:t>I greater,   more </a:t>
            </a:r>
            <a:r>
              <a:rPr lang="fr-FR" altLang="zh-CN" dirty="0"/>
              <a:t>discreteness</a:t>
            </a:r>
            <a:endParaRPr lang="zh-CN" altLang="en-US" dirty="0"/>
          </a:p>
        </p:txBody>
      </p:sp>
      <p:sp>
        <p:nvSpPr>
          <p:cNvPr id="4" name="圆角矩形 3"/>
          <p:cNvSpPr/>
          <p:nvPr/>
        </p:nvSpPr>
        <p:spPr>
          <a:xfrm>
            <a:off x="3864965" y="2890948"/>
            <a:ext cx="499440" cy="796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4390662" y="2891265"/>
            <a:ext cx="499440" cy="796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4931322" y="2890948"/>
            <a:ext cx="499440" cy="796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8643204" y="2890948"/>
            <a:ext cx="499440" cy="796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矩形 20"/>
              <p:cNvSpPr/>
              <p:nvPr/>
            </p:nvSpPr>
            <p:spPr>
              <a:xfrm>
                <a:off x="3933269" y="3666401"/>
                <a:ext cx="4774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a:latin typeface="Cambria Math" panose="02040503050406030204" pitchFamily="18" charset="0"/>
                            </a:rPr>
                            <m:t>∆</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21" name="矩形 20"/>
              <p:cNvSpPr>
                <a:spLocks noRot="1" noChangeAspect="1" noMove="1" noResize="1" noEditPoints="1" noAdjustHandles="1" noChangeArrowheads="1" noChangeShapeType="1" noTextEdit="1"/>
              </p:cNvSpPr>
              <p:nvPr/>
            </p:nvSpPr>
            <p:spPr>
              <a:xfrm>
                <a:off x="3933269" y="3666401"/>
                <a:ext cx="477438" cy="369332"/>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21"/>
              <p:cNvSpPr/>
              <p:nvPr/>
            </p:nvSpPr>
            <p:spPr>
              <a:xfrm>
                <a:off x="4391454" y="3668584"/>
                <a:ext cx="48276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a:latin typeface="Cambria Math" panose="02040503050406030204" pitchFamily="18" charset="0"/>
                            </a:rPr>
                            <m:t>∆</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22" name="矩形 21"/>
              <p:cNvSpPr>
                <a:spLocks noRot="1" noChangeAspect="1" noMove="1" noResize="1" noEditPoints="1" noAdjustHandles="1" noChangeArrowheads="1" noChangeShapeType="1" noTextEdit="1"/>
              </p:cNvSpPr>
              <p:nvPr/>
            </p:nvSpPr>
            <p:spPr>
              <a:xfrm>
                <a:off x="4391454" y="3668584"/>
                <a:ext cx="482761" cy="369332"/>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5001522" y="3666401"/>
                <a:ext cx="48276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a:latin typeface="Cambria Math" panose="02040503050406030204" pitchFamily="18" charset="0"/>
                            </a:rPr>
                            <m:t>∆</m:t>
                          </m:r>
                        </m:e>
                        <m:sub>
                          <m:r>
                            <a:rPr lang="en-US" altLang="zh-CN" b="0" i="1" smtClean="0">
                              <a:latin typeface="Cambria Math" panose="02040503050406030204" pitchFamily="18" charset="0"/>
                            </a:rPr>
                            <m:t>3</m:t>
                          </m:r>
                        </m:sub>
                      </m:sSub>
                    </m:oMath>
                  </m:oMathPara>
                </a14:m>
                <a:endParaRPr lang="zh-CN" altLang="en-US" dirty="0"/>
              </a:p>
            </p:txBody>
          </p:sp>
        </mc:Choice>
        <mc:Fallback xmlns="">
          <p:sp>
            <p:nvSpPr>
              <p:cNvPr id="23" name="矩形 22"/>
              <p:cNvSpPr>
                <a:spLocks noRot="1" noChangeAspect="1" noMove="1" noResize="1" noEditPoints="1" noAdjustHandles="1" noChangeArrowheads="1" noChangeShapeType="1" noTextEdit="1"/>
              </p:cNvSpPr>
              <p:nvPr/>
            </p:nvSpPr>
            <p:spPr>
              <a:xfrm>
                <a:off x="5001522" y="3666401"/>
                <a:ext cx="482761" cy="369332"/>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23"/>
              <p:cNvSpPr/>
              <p:nvPr/>
            </p:nvSpPr>
            <p:spPr>
              <a:xfrm>
                <a:off x="8704590" y="3666401"/>
                <a:ext cx="4968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a:latin typeface="Cambria Math" panose="02040503050406030204" pitchFamily="18" charset="0"/>
                            </a:rPr>
                            <m:t>∆</m:t>
                          </m:r>
                        </m:e>
                        <m:sub>
                          <m:r>
                            <a:rPr lang="en-US" altLang="zh-CN" b="0" i="1" smtClean="0">
                              <a:latin typeface="Cambria Math" panose="02040503050406030204" pitchFamily="18" charset="0"/>
                            </a:rPr>
                            <m:t>𝑛</m:t>
                          </m:r>
                        </m:sub>
                      </m:sSub>
                    </m:oMath>
                  </m:oMathPara>
                </a14:m>
                <a:endParaRPr lang="zh-CN" altLang="en-US" dirty="0"/>
              </a:p>
            </p:txBody>
          </p:sp>
        </mc:Choice>
        <mc:Fallback xmlns="">
          <p:sp>
            <p:nvSpPr>
              <p:cNvPr id="24" name="矩形 23"/>
              <p:cNvSpPr>
                <a:spLocks noRot="1" noChangeAspect="1" noMove="1" noResize="1" noEditPoints="1" noAdjustHandles="1" noChangeArrowheads="1" noChangeShapeType="1" noTextEdit="1"/>
              </p:cNvSpPr>
              <p:nvPr/>
            </p:nvSpPr>
            <p:spPr>
              <a:xfrm>
                <a:off x="8704590" y="3666401"/>
                <a:ext cx="496867" cy="369332"/>
              </a:xfrm>
              <a:prstGeom prst="rect">
                <a:avLst/>
              </a:prstGeom>
              <a:blipFill rotWithShape="0">
                <a:blip r:embed="rId12"/>
                <a:stretch>
                  <a:fillRect/>
                </a:stretch>
              </a:blipFill>
            </p:spPr>
            <p:txBody>
              <a:bodyPr/>
              <a:lstStyle/>
              <a:p>
                <a:r>
                  <a:rPr lang="zh-CN" altLang="en-US">
                    <a:noFill/>
                  </a:rPr>
                  <a:t> </a:t>
                </a:r>
              </a:p>
            </p:txBody>
          </p:sp>
        </mc:Fallback>
      </mc:AlternateContent>
      <p:sp>
        <p:nvSpPr>
          <p:cNvPr id="26" name="左大括号 25"/>
          <p:cNvSpPr/>
          <p:nvPr/>
        </p:nvSpPr>
        <p:spPr>
          <a:xfrm rot="16200000">
            <a:off x="6384953" y="1557365"/>
            <a:ext cx="267761" cy="524762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7" name="矩形 26"/>
          <p:cNvSpPr/>
          <p:nvPr/>
        </p:nvSpPr>
        <p:spPr>
          <a:xfrm>
            <a:off x="6088394" y="4366976"/>
            <a:ext cx="860877" cy="369332"/>
          </a:xfrm>
          <a:prstGeom prst="rect">
            <a:avLst/>
          </a:prstGeom>
        </p:spPr>
        <p:txBody>
          <a:bodyPr wrap="none">
            <a:spAutoFit/>
          </a:bodyPr>
          <a:lstStyle/>
          <a:p>
            <a:r>
              <a:rPr lang="en-US" altLang="zh-CN" dirty="0"/>
              <a:t>Index I </a:t>
            </a:r>
            <a:endParaRPr lang="zh-CN" altLang="en-US" dirty="0"/>
          </a:p>
        </p:txBody>
      </p:sp>
    </p:spTree>
    <p:extLst>
      <p:ext uri="{BB962C8B-B14F-4D97-AF65-F5344CB8AC3E}">
        <p14:creationId xmlns:p14="http://schemas.microsoft.com/office/powerpoint/2010/main" val="4048776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p:txBody>
          <a:bodyPr/>
          <a:lstStyle/>
          <a:p>
            <a:fld id="{69E57DC2-970A-4B3E-BB1C-7A09969E49DF}" type="slidenum">
              <a:rPr lang="en-US" smtClean="0"/>
              <a:t>12</a:t>
            </a:fld>
            <a:endParaRPr lang="en-US" dirty="0"/>
          </a:p>
        </p:txBody>
      </p:sp>
      <p:sp>
        <p:nvSpPr>
          <p:cNvPr id="5" name="标题 1"/>
          <p:cNvSpPr txBox="1">
            <a:spLocks/>
          </p:cNvSpPr>
          <p:nvPr/>
        </p:nvSpPr>
        <p:spPr>
          <a:xfrm>
            <a:off x="831600" y="349200"/>
            <a:ext cx="9601200" cy="861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The fatigue damage estimation</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文本框 11"/>
              <p:cNvSpPr txBox="1"/>
              <p:nvPr/>
            </p:nvSpPr>
            <p:spPr>
              <a:xfrm>
                <a:off x="1191272" y="1877229"/>
                <a:ext cx="1257414"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𝑆</m:t>
                          </m:r>
                        </m:e>
                        <m:sup>
                          <m:r>
                            <a:rPr lang="en-US" altLang="zh-CN" sz="2400" b="0" i="1" smtClean="0">
                              <a:latin typeface="Cambria Math" panose="02040503050406030204" pitchFamily="18" charset="0"/>
                            </a:rPr>
                            <m:t>𝑚</m:t>
                          </m:r>
                        </m:sup>
                      </m:sSup>
                      <m:r>
                        <a:rPr lang="en-US" altLang="zh-CN" sz="2400" b="0" i="1" smtClean="0">
                          <a:latin typeface="Cambria Math" panose="02040503050406030204" pitchFamily="18" charset="0"/>
                        </a:rPr>
                        <m:t>𝑁</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𝐶</m:t>
                      </m:r>
                    </m:oMath>
                  </m:oMathPara>
                </a14:m>
                <a:endParaRPr lang="zh-CN" altLang="en-US" sz="24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191272" y="1877229"/>
                <a:ext cx="1257414" cy="369332"/>
              </a:xfrm>
              <a:prstGeom prst="rect">
                <a:avLst/>
              </a:prstGeom>
              <a:blipFill rotWithShape="0">
                <a:blip r:embed="rId3"/>
                <a:stretch>
                  <a:fillRect l="-6763" r="-5797" b="-49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831600" y="2634158"/>
                <a:ext cx="1771667" cy="745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i="1" smtClean="0">
                          <a:latin typeface="Cambria Math" panose="02040503050406030204" pitchFamily="18" charset="0"/>
                        </a:rPr>
                        <m:t>𝐷</m:t>
                      </m:r>
                      <m:r>
                        <a:rPr lang="en-US" altLang="zh-CN" sz="2000" b="0" i="1" smtClean="0">
                          <a:latin typeface="Cambria Math" panose="02040503050406030204" pitchFamily="18" charset="0"/>
                        </a:rPr>
                        <m:t>=</m:t>
                      </m:r>
                      <m:nary>
                        <m:naryPr>
                          <m:chr m:val="∑"/>
                          <m:subHide m:val="on"/>
                          <m:supHide m:val="on"/>
                          <m:ctrlPr>
                            <a:rPr lang="en-US" altLang="zh-CN" sz="2000" b="0" i="1" smtClean="0">
                              <a:latin typeface="Cambria Math" panose="02040503050406030204" pitchFamily="18" charset="0"/>
                            </a:rPr>
                          </m:ctrlPr>
                        </m:naryPr>
                        <m:sub/>
                        <m:sup/>
                        <m:e>
                          <m:f>
                            <m:fPr>
                              <m:ctrlPr>
                                <a:rPr lang="en-US" altLang="zh-CN" sz="2000" i="1">
                                  <a:latin typeface="Cambria Math" panose="02040503050406030204" pitchFamily="18" charset="0"/>
                                </a:rPr>
                              </m:ctrlPr>
                            </m:fPr>
                            <m:num>
                              <m:sSub>
                                <m:sSubPr>
                                  <m:ctrlPr>
                                    <a:rPr lang="en-US" altLang="zh-CN" sz="2000" i="1" smtClean="0">
                                      <a:latin typeface="Cambria Math" panose="02040503050406030204" pitchFamily="18" charset="0"/>
                                    </a:rPr>
                                  </m:ctrlPr>
                                </m:sSubPr>
                                <m:e>
                                  <m:r>
                                    <m:rPr>
                                      <m:sty m:val="p"/>
                                    </m:rPr>
                                    <a:rPr lang="en-US" altLang="zh-CN" sz="2000" i="1">
                                      <a:latin typeface="Cambria Math" panose="02040503050406030204" pitchFamily="18" charset="0"/>
                                    </a:rPr>
                                    <m:t>n</m:t>
                                  </m:r>
                                </m:e>
                                <m:sub>
                                  <m:r>
                                    <a:rPr lang="en-US" altLang="zh-CN" sz="2000" b="0" i="1" smtClean="0">
                                      <a:latin typeface="Cambria Math" panose="02040503050406030204" pitchFamily="18" charset="0"/>
                                    </a:rPr>
                                    <m:t>𝑖</m:t>
                                  </m:r>
                                </m:sub>
                              </m:sSub>
                            </m:num>
                            <m:den>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i="1">
                                      <a:latin typeface="Cambria Math" panose="02040503050406030204" pitchFamily="18" charset="0"/>
                                    </a:rPr>
                                    <m:t>𝑖</m:t>
                                  </m:r>
                                </m:sub>
                              </m:sSub>
                            </m:den>
                          </m:f>
                        </m:e>
                      </m:nary>
                    </m:oMath>
                  </m:oMathPara>
                </a14:m>
                <a:endParaRPr lang="zh-CN" altLang="en-US" sz="20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831600" y="2634158"/>
                <a:ext cx="1771667" cy="745332"/>
              </a:xfrm>
              <a:prstGeom prst="rect">
                <a:avLst/>
              </a:prstGeom>
              <a:blipFill rotWithShape="0">
                <a:blip r:embed="rId4"/>
                <a:stretch>
                  <a:fillRect/>
                </a:stretch>
              </a:blipFill>
            </p:spPr>
            <p:txBody>
              <a:bodyPr/>
              <a:lstStyle/>
              <a:p>
                <a:r>
                  <a:rPr lang="zh-CN" altLang="en-US">
                    <a:noFill/>
                  </a:rPr>
                  <a:t> </a:t>
                </a:r>
              </a:p>
            </p:txBody>
          </p:sp>
        </mc:Fallback>
      </mc:AlternateContent>
      <p:graphicFrame>
        <p:nvGraphicFramePr>
          <p:cNvPr id="2" name="表格 1"/>
          <p:cNvGraphicFramePr>
            <a:graphicFrameLocks noGrp="1"/>
          </p:cNvGraphicFramePr>
          <p:nvPr>
            <p:extLst>
              <p:ext uri="{D42A27DB-BD31-4B8C-83A1-F6EECF244321}">
                <p14:modId xmlns:p14="http://schemas.microsoft.com/office/powerpoint/2010/main" val="4051897399"/>
              </p:ext>
            </p:extLst>
          </p:nvPr>
        </p:nvGraphicFramePr>
        <p:xfrm>
          <a:off x="5607050" y="1425243"/>
          <a:ext cx="1625600" cy="3789045"/>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tblGrid>
              <a:tr h="171450">
                <a:tc>
                  <a:txBody>
                    <a:bodyPr/>
                    <a:lstStyle/>
                    <a:p>
                      <a:pPr algn="ctr" fontAlgn="b"/>
                      <a:r>
                        <a:rPr lang="fr-FR" sz="1400" u="none" strike="noStrike" dirty="0">
                          <a:effectLst/>
                        </a:rPr>
                        <a:t>Kurtosis</a:t>
                      </a:r>
                      <a:endParaRPr lang="fr-FR" sz="1400" b="1" i="0" u="none" strike="noStrike" dirty="0">
                        <a:solidFill>
                          <a:srgbClr val="60497A"/>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Damage</a:t>
                      </a:r>
                      <a:endParaRPr lang="fr-FR" sz="1400" b="1" i="0" u="none" strike="noStrike" dirty="0">
                        <a:solidFill>
                          <a:srgbClr val="60497A"/>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0"/>
                  </a:ext>
                </a:extLst>
              </a:tr>
              <a:tr h="171450">
                <a:tc>
                  <a:txBody>
                    <a:bodyPr/>
                    <a:lstStyle/>
                    <a:p>
                      <a:pPr algn="ctr" fontAlgn="b"/>
                      <a:r>
                        <a:rPr lang="en-US" altLang="zh-CN" sz="1400" u="none" strike="noStrike">
                          <a:effectLst/>
                        </a:rPr>
                        <a:t>20→9.67</a:t>
                      </a:r>
                      <a:endParaRPr lang="en-US" altLang="zh-CN" sz="1400" b="0" i="0" u="none" strike="noStrike">
                        <a:solidFill>
                          <a:srgbClr val="60497A"/>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9.26E-05</a:t>
                      </a:r>
                      <a:endParaRPr lang="fr-FR" sz="1400" b="0" i="0" u="none" strike="noStrike" dirty="0">
                        <a:solidFill>
                          <a:srgbClr val="60497A"/>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1"/>
                  </a:ext>
                </a:extLst>
              </a:tr>
              <a:tr h="171450">
                <a:tc>
                  <a:txBody>
                    <a:bodyPr/>
                    <a:lstStyle/>
                    <a:p>
                      <a:pPr algn="ctr" fontAlgn="b"/>
                      <a:r>
                        <a:rPr lang="en-US" altLang="zh-CN" sz="1400" u="none" strike="noStrike">
                          <a:effectLst/>
                        </a:rPr>
                        <a:t>20→9.49</a:t>
                      </a:r>
                      <a:endParaRPr lang="en-US" altLang="zh-CN" sz="1400" b="0" i="0" u="none" strike="noStrike">
                        <a:solidFill>
                          <a:srgbClr val="60497A"/>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8.10E-05</a:t>
                      </a:r>
                      <a:endParaRPr lang="fr-FR" sz="1400" b="0" i="0" u="none" strike="noStrike" dirty="0">
                        <a:solidFill>
                          <a:srgbClr val="60497A"/>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2"/>
                  </a:ext>
                </a:extLst>
              </a:tr>
              <a:tr h="171450">
                <a:tc>
                  <a:txBody>
                    <a:bodyPr/>
                    <a:lstStyle/>
                    <a:p>
                      <a:pPr algn="ctr" fontAlgn="b"/>
                      <a:r>
                        <a:rPr lang="en-US" altLang="zh-CN" sz="1400" u="none" strike="noStrike">
                          <a:effectLst/>
                        </a:rPr>
                        <a:t>10→5.63</a:t>
                      </a:r>
                      <a:endParaRPr lang="en-US" altLang="zh-CN" sz="1400" b="0" i="0" u="none" strike="noStrike">
                        <a:solidFill>
                          <a:srgbClr val="60497A"/>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2.66E-05</a:t>
                      </a:r>
                      <a:endParaRPr lang="fr-FR" sz="1400" b="0" i="0" u="none" strike="noStrike" dirty="0">
                        <a:solidFill>
                          <a:srgbClr val="60497A"/>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3"/>
                  </a:ext>
                </a:extLst>
              </a:tr>
              <a:tr h="171450">
                <a:tc>
                  <a:txBody>
                    <a:bodyPr/>
                    <a:lstStyle/>
                    <a:p>
                      <a:pPr algn="ctr" fontAlgn="b"/>
                      <a:r>
                        <a:rPr lang="en-US" altLang="zh-CN" sz="1400" u="none" strike="noStrike">
                          <a:effectLst/>
                        </a:rPr>
                        <a:t>10→5.69</a:t>
                      </a:r>
                      <a:endParaRPr lang="en-US" altLang="zh-CN" sz="1400" b="0" i="0" u="none" strike="noStrike">
                        <a:solidFill>
                          <a:srgbClr val="60497A"/>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3.36E-05</a:t>
                      </a:r>
                      <a:endParaRPr lang="fr-FR" sz="1400" b="0" i="0" u="none" strike="noStrike" dirty="0">
                        <a:solidFill>
                          <a:srgbClr val="60497A"/>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4"/>
                  </a:ext>
                </a:extLst>
              </a:tr>
              <a:tr h="171450">
                <a:tc>
                  <a:txBody>
                    <a:bodyPr/>
                    <a:lstStyle/>
                    <a:p>
                      <a:pPr algn="ctr" fontAlgn="b"/>
                      <a:r>
                        <a:rPr lang="en-US" altLang="zh-CN" sz="1400" u="none" strike="noStrike">
                          <a:effectLst/>
                        </a:rPr>
                        <a:t>8→4.99</a:t>
                      </a:r>
                      <a:endParaRPr lang="en-US" altLang="zh-CN" sz="1400" b="0" i="0" u="none" strike="noStrike">
                        <a:solidFill>
                          <a:srgbClr val="60497A"/>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2.00E-05</a:t>
                      </a:r>
                      <a:endParaRPr lang="fr-FR" sz="1400" b="0" i="0" u="none" strike="noStrike" dirty="0">
                        <a:solidFill>
                          <a:srgbClr val="60497A"/>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5"/>
                  </a:ext>
                </a:extLst>
              </a:tr>
              <a:tr h="171450">
                <a:tc>
                  <a:txBody>
                    <a:bodyPr/>
                    <a:lstStyle/>
                    <a:p>
                      <a:pPr algn="ctr" fontAlgn="b"/>
                      <a:r>
                        <a:rPr lang="en-US" altLang="zh-CN" sz="1400" u="none" strike="noStrike">
                          <a:effectLst/>
                        </a:rPr>
                        <a:t>8→4.84</a:t>
                      </a:r>
                      <a:endParaRPr lang="en-US" altLang="zh-CN" sz="1400" b="0" i="0" u="none" strike="noStrike">
                        <a:solidFill>
                          <a:srgbClr val="60497A"/>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1.36E-05</a:t>
                      </a:r>
                      <a:endParaRPr lang="fr-FR" sz="1400" b="0" i="0" u="none" strike="noStrike" dirty="0">
                        <a:solidFill>
                          <a:srgbClr val="60497A"/>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6"/>
                  </a:ext>
                </a:extLst>
              </a:tr>
              <a:tr h="171450">
                <a:tc>
                  <a:txBody>
                    <a:bodyPr/>
                    <a:lstStyle/>
                    <a:p>
                      <a:pPr algn="ctr" fontAlgn="b"/>
                      <a:r>
                        <a:rPr lang="en-US" altLang="zh-CN" sz="1400" u="none" strike="noStrike">
                          <a:effectLst/>
                        </a:rPr>
                        <a:t>5→3.68</a:t>
                      </a:r>
                      <a:endParaRPr lang="en-US" altLang="zh-CN" sz="1400" b="0" i="0" u="none" strike="noStrike">
                        <a:solidFill>
                          <a:srgbClr val="60497A"/>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1.49E-06</a:t>
                      </a:r>
                      <a:endParaRPr lang="fr-FR" sz="1400" b="0" i="0" u="none" strike="noStrike" dirty="0">
                        <a:solidFill>
                          <a:srgbClr val="60497A"/>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7"/>
                  </a:ext>
                </a:extLst>
              </a:tr>
              <a:tr h="171450">
                <a:tc>
                  <a:txBody>
                    <a:bodyPr/>
                    <a:lstStyle/>
                    <a:p>
                      <a:pPr algn="ctr" fontAlgn="b"/>
                      <a:r>
                        <a:rPr lang="en-US" altLang="zh-CN" sz="1400" u="none" strike="noStrike">
                          <a:effectLst/>
                        </a:rPr>
                        <a:t>5→3.69</a:t>
                      </a:r>
                      <a:endParaRPr lang="en-US" altLang="zh-CN" sz="1400" b="0" i="0" u="none" strike="noStrike">
                        <a:solidFill>
                          <a:srgbClr val="60497A"/>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7.51E-07</a:t>
                      </a:r>
                      <a:endParaRPr lang="fr-FR" sz="1400" b="0" i="0" u="none" strike="noStrike" dirty="0">
                        <a:solidFill>
                          <a:srgbClr val="60497A"/>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8"/>
                  </a:ext>
                </a:extLst>
              </a:tr>
              <a:tr h="171450">
                <a:tc>
                  <a:txBody>
                    <a:bodyPr/>
                    <a:lstStyle/>
                    <a:p>
                      <a:pPr algn="ctr" fontAlgn="b"/>
                      <a:r>
                        <a:rPr lang="en-US" altLang="zh-CN" sz="1400" u="none" strike="noStrike">
                          <a:effectLst/>
                        </a:rPr>
                        <a:t>4.5→3.55</a:t>
                      </a:r>
                      <a:endParaRPr lang="en-US" altLang="zh-CN" sz="1400" b="0" i="0" u="none" strike="noStrike">
                        <a:solidFill>
                          <a:srgbClr val="60497A"/>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1.52E-06</a:t>
                      </a:r>
                      <a:endParaRPr lang="fr-FR" sz="1400" b="0" i="0" u="none" strike="noStrike" dirty="0">
                        <a:solidFill>
                          <a:srgbClr val="60497A"/>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09"/>
                  </a:ext>
                </a:extLst>
              </a:tr>
              <a:tr h="171450">
                <a:tc>
                  <a:txBody>
                    <a:bodyPr/>
                    <a:lstStyle/>
                    <a:p>
                      <a:pPr algn="ctr" fontAlgn="b"/>
                      <a:r>
                        <a:rPr lang="en-US" altLang="zh-CN" sz="1400" u="none" strike="noStrike">
                          <a:effectLst/>
                        </a:rPr>
                        <a:t>4.5→3.56</a:t>
                      </a:r>
                      <a:endParaRPr lang="en-US" altLang="zh-CN" sz="1400" b="0" i="0" u="none" strike="noStrike">
                        <a:solidFill>
                          <a:srgbClr val="60497A"/>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2.31E-06</a:t>
                      </a:r>
                      <a:endParaRPr lang="fr-FR" sz="1400" b="0" i="0" u="none" strike="noStrike" dirty="0">
                        <a:solidFill>
                          <a:srgbClr val="60497A"/>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0"/>
                  </a:ext>
                </a:extLst>
              </a:tr>
              <a:tr h="171450">
                <a:tc>
                  <a:txBody>
                    <a:bodyPr/>
                    <a:lstStyle/>
                    <a:p>
                      <a:pPr algn="ctr" fontAlgn="b"/>
                      <a:r>
                        <a:rPr lang="en-US" altLang="zh-CN" sz="1400" u="none" strike="noStrike">
                          <a:effectLst/>
                        </a:rPr>
                        <a:t>4→3.40</a:t>
                      </a:r>
                      <a:endParaRPr lang="en-US" altLang="zh-CN" sz="1400" b="0" i="0" u="none" strike="noStrike">
                        <a:solidFill>
                          <a:srgbClr val="60497A"/>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1.64E-06</a:t>
                      </a:r>
                      <a:endParaRPr lang="fr-FR" sz="1400" b="0" i="0" u="none" strike="noStrike" dirty="0">
                        <a:solidFill>
                          <a:srgbClr val="60497A"/>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1"/>
                  </a:ext>
                </a:extLst>
              </a:tr>
              <a:tr h="171450">
                <a:tc>
                  <a:txBody>
                    <a:bodyPr/>
                    <a:lstStyle/>
                    <a:p>
                      <a:pPr algn="ctr" fontAlgn="b"/>
                      <a:r>
                        <a:rPr lang="en-US" altLang="zh-CN" sz="1400" u="none" strike="noStrike">
                          <a:effectLst/>
                        </a:rPr>
                        <a:t>4→3.38</a:t>
                      </a:r>
                      <a:endParaRPr lang="en-US" altLang="zh-CN" sz="1400" b="0" i="0" u="none" strike="noStrike">
                        <a:solidFill>
                          <a:srgbClr val="60497A"/>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2.67E-07</a:t>
                      </a:r>
                      <a:endParaRPr lang="fr-FR" sz="1400" b="0" i="0" u="none" strike="noStrike" dirty="0">
                        <a:solidFill>
                          <a:srgbClr val="60497A"/>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2"/>
                  </a:ext>
                </a:extLst>
              </a:tr>
              <a:tr h="171450">
                <a:tc>
                  <a:txBody>
                    <a:bodyPr/>
                    <a:lstStyle/>
                    <a:p>
                      <a:pPr algn="ctr" fontAlgn="b"/>
                      <a:r>
                        <a:rPr lang="en-US" altLang="zh-CN" sz="1400" u="none" strike="noStrike">
                          <a:effectLst/>
                        </a:rPr>
                        <a:t>3.5→3.17</a:t>
                      </a:r>
                      <a:endParaRPr lang="en-US" altLang="zh-CN" sz="1400" b="0" i="0" u="none" strike="noStrike">
                        <a:solidFill>
                          <a:srgbClr val="60497A"/>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5.69E-08</a:t>
                      </a:r>
                      <a:endParaRPr lang="fr-FR" sz="1400" b="0" i="0" u="none" strike="noStrike" dirty="0">
                        <a:solidFill>
                          <a:srgbClr val="60497A"/>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3"/>
                  </a:ext>
                </a:extLst>
              </a:tr>
              <a:tr h="171450">
                <a:tc>
                  <a:txBody>
                    <a:bodyPr/>
                    <a:lstStyle/>
                    <a:p>
                      <a:pPr algn="ctr" fontAlgn="b"/>
                      <a:r>
                        <a:rPr lang="en-US" altLang="zh-CN" sz="1400" u="none" strike="noStrike">
                          <a:effectLst/>
                        </a:rPr>
                        <a:t>3.5→3.19</a:t>
                      </a:r>
                      <a:endParaRPr lang="en-US" altLang="zh-CN" sz="1400" b="0" i="0" u="none" strike="noStrike">
                        <a:solidFill>
                          <a:srgbClr val="60497A"/>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7.71E-08</a:t>
                      </a:r>
                      <a:endParaRPr lang="fr-FR" sz="1400" b="0" i="0" u="none" strike="noStrike" dirty="0">
                        <a:solidFill>
                          <a:srgbClr val="60497A"/>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4"/>
                  </a:ext>
                </a:extLst>
              </a:tr>
              <a:tr h="171450">
                <a:tc>
                  <a:txBody>
                    <a:bodyPr/>
                    <a:lstStyle/>
                    <a:p>
                      <a:pPr algn="ctr" fontAlgn="b"/>
                      <a:r>
                        <a:rPr lang="en-US" altLang="zh-CN" sz="1400" u="none" strike="noStrike">
                          <a:effectLst/>
                        </a:rPr>
                        <a:t>3→2.98</a:t>
                      </a:r>
                      <a:endParaRPr lang="en-US" altLang="zh-CN" sz="1400" b="0" i="0" u="none" strike="noStrike">
                        <a:solidFill>
                          <a:srgbClr val="60497A"/>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1.04E-09</a:t>
                      </a:r>
                      <a:endParaRPr lang="fr-FR" sz="1400" b="0" i="0" u="none" strike="noStrike" dirty="0">
                        <a:solidFill>
                          <a:srgbClr val="60497A"/>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5"/>
                  </a:ext>
                </a:extLst>
              </a:tr>
              <a:tr h="171450">
                <a:tc>
                  <a:txBody>
                    <a:bodyPr/>
                    <a:lstStyle/>
                    <a:p>
                      <a:pPr algn="ctr" fontAlgn="b"/>
                      <a:r>
                        <a:rPr lang="en-US" altLang="zh-CN" sz="1400" u="none" strike="noStrike">
                          <a:effectLst/>
                        </a:rPr>
                        <a:t>3→2.98</a:t>
                      </a:r>
                      <a:endParaRPr lang="en-US" altLang="zh-CN" sz="1400" b="0" i="0" u="none" strike="noStrike">
                        <a:solidFill>
                          <a:srgbClr val="60497A"/>
                        </a:solidFill>
                        <a:effectLst/>
                        <a:latin typeface="宋体" panose="02010600030101010101" pitchFamily="2" charset="-122"/>
                        <a:ea typeface="宋体" panose="02010600030101010101" pitchFamily="2" charset="-122"/>
                      </a:endParaRPr>
                    </a:p>
                  </a:txBody>
                  <a:tcPr marL="9525" marR="9525" marT="9525" marB="0" anchor="b"/>
                </a:tc>
                <a:tc>
                  <a:txBody>
                    <a:bodyPr/>
                    <a:lstStyle/>
                    <a:p>
                      <a:pPr algn="ctr" fontAlgn="b"/>
                      <a:r>
                        <a:rPr lang="fr-FR" sz="1400" u="none" strike="noStrike" dirty="0">
                          <a:effectLst/>
                        </a:rPr>
                        <a:t>4.80E-10</a:t>
                      </a:r>
                      <a:endParaRPr lang="fr-FR" sz="1400" b="0" i="0" u="none" strike="noStrike" dirty="0">
                        <a:solidFill>
                          <a:srgbClr val="60497A"/>
                        </a:solidFill>
                        <a:effectLst/>
                        <a:latin typeface="宋体" panose="02010600030101010101" pitchFamily="2" charset="-122"/>
                        <a:ea typeface="宋体" panose="02010600030101010101" pitchFamily="2" charset="-122"/>
                      </a:endParaRPr>
                    </a:p>
                  </a:txBody>
                  <a:tcPr marL="9525" marR="9525" marT="9525" marB="0" anchor="b"/>
                </a:tc>
                <a:extLst>
                  <a:ext uri="{0D108BD9-81ED-4DB2-BD59-A6C34878D82A}">
                    <a16:rowId xmlns:a16="http://schemas.microsoft.com/office/drawing/2014/main" val="10016"/>
                  </a:ext>
                </a:extLst>
              </a:tr>
            </a:tbl>
          </a:graphicData>
        </a:graphic>
      </p:graphicFrame>
      <p:sp>
        <p:nvSpPr>
          <p:cNvPr id="14" name="矩形 13"/>
          <p:cNvSpPr/>
          <p:nvPr/>
        </p:nvSpPr>
        <p:spPr>
          <a:xfrm>
            <a:off x="863235" y="3485207"/>
            <a:ext cx="3834144" cy="369332"/>
          </a:xfrm>
          <a:prstGeom prst="rect">
            <a:avLst/>
          </a:prstGeom>
        </p:spPr>
        <p:txBody>
          <a:bodyPr wrap="square">
            <a:spAutoFit/>
          </a:bodyPr>
          <a:lstStyle/>
          <a:p>
            <a:r>
              <a:rPr lang="en-US" altLang="zh-CN" dirty="0"/>
              <a:t>Kurtosis plays a decisive role</a:t>
            </a:r>
          </a:p>
        </p:txBody>
      </p:sp>
      <p:sp>
        <p:nvSpPr>
          <p:cNvPr id="3" name="矩形 2"/>
          <p:cNvSpPr/>
          <p:nvPr/>
        </p:nvSpPr>
        <p:spPr>
          <a:xfrm>
            <a:off x="863235" y="1425243"/>
            <a:ext cx="1585690" cy="400110"/>
          </a:xfrm>
          <a:prstGeom prst="rect">
            <a:avLst/>
          </a:prstGeom>
        </p:spPr>
        <p:txBody>
          <a:bodyPr wrap="none">
            <a:spAutoFit/>
          </a:bodyPr>
          <a:lstStyle/>
          <a:p>
            <a:r>
              <a:rPr lang="fr-FR" altLang="zh-CN" sz="2000" dirty="0">
                <a:latin typeface="Times New Roman" panose="02020603050405020304" pitchFamily="18" charset="0"/>
                <a:cs typeface="Times New Roman" panose="02020603050405020304" pitchFamily="18" charset="0"/>
              </a:rPr>
              <a:t>Wöhler</a:t>
            </a:r>
            <a:r>
              <a:rPr lang="en-US" altLang="zh-CN" sz="2000" dirty="0">
                <a:latin typeface="Times New Roman" panose="02020603050405020304" pitchFamily="18" charset="0"/>
                <a:cs typeface="Times New Roman" panose="02020603050405020304" pitchFamily="18" charset="0"/>
              </a:rPr>
              <a:t> curve</a:t>
            </a:r>
            <a:endParaRPr lang="zh-CN" altLang="en-US" sz="2000" dirty="0">
              <a:latin typeface="Times New Roman" panose="02020603050405020304" pitchFamily="18" charset="0"/>
              <a:cs typeface="Times New Roman" panose="02020603050405020304" pitchFamily="18" charset="0"/>
            </a:endParaRPr>
          </a:p>
        </p:txBody>
      </p:sp>
      <p:sp>
        <p:nvSpPr>
          <p:cNvPr id="4" name="矩形 3"/>
          <p:cNvSpPr/>
          <p:nvPr/>
        </p:nvSpPr>
        <p:spPr>
          <a:xfrm>
            <a:off x="863235" y="2246561"/>
            <a:ext cx="1308371" cy="400110"/>
          </a:xfrm>
          <a:prstGeom prst="rect">
            <a:avLst/>
          </a:prstGeom>
        </p:spPr>
        <p:txBody>
          <a:bodyPr wrap="none">
            <a:spAutoFit/>
          </a:bodyPr>
          <a:lstStyle/>
          <a:p>
            <a:r>
              <a:rPr lang="zh-CN" altLang="en-US" sz="2000" dirty="0">
                <a:latin typeface="Times New Roman" panose="02020603050405020304" pitchFamily="18" charset="0"/>
                <a:cs typeface="Times New Roman" panose="02020603050405020304" pitchFamily="18" charset="0"/>
              </a:rPr>
              <a:t>M</a:t>
            </a:r>
            <a:r>
              <a:rPr lang="en-US" altLang="zh-CN" sz="2000" dirty="0" err="1">
                <a:latin typeface="Times New Roman" panose="02020603050405020304" pitchFamily="18" charset="0"/>
                <a:cs typeface="Times New Roman" panose="02020603050405020304" pitchFamily="18" charset="0"/>
              </a:rPr>
              <a:t>iner</a:t>
            </a:r>
            <a:r>
              <a:rPr lang="en-US" altLang="zh-CN" sz="2000" dirty="0">
                <a:latin typeface="Times New Roman" panose="02020603050405020304" pitchFamily="18" charset="0"/>
                <a:cs typeface="Times New Roman" panose="02020603050405020304" pitchFamily="18" charset="0"/>
              </a:rPr>
              <a:t> law </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01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p:txBody>
          <a:bodyPr/>
          <a:lstStyle/>
          <a:p>
            <a:fld id="{69E57DC2-970A-4B3E-BB1C-7A09969E49DF}" type="slidenum">
              <a:rPr lang="en-US" smtClean="0"/>
              <a:t>13</a:t>
            </a:fld>
            <a:endParaRPr lang="en-US" dirty="0"/>
          </a:p>
        </p:txBody>
      </p:sp>
      <p:sp>
        <p:nvSpPr>
          <p:cNvPr id="4" name="文本框 3"/>
          <p:cNvSpPr txBox="1"/>
          <p:nvPr/>
        </p:nvSpPr>
        <p:spPr>
          <a:xfrm>
            <a:off x="831166" y="1545990"/>
            <a:ext cx="9151034" cy="453009"/>
          </a:xfrm>
          <a:prstGeom prst="rect">
            <a:avLst/>
          </a:prstGeom>
          <a:noFill/>
        </p:spPr>
        <p:txBody>
          <a:bodyPr wrap="square" rtlCol="0">
            <a:spAutoFit/>
          </a:bodyPr>
          <a:lstStyle/>
          <a:p>
            <a:pPr>
              <a:lnSpc>
                <a:spcPts val="3000"/>
              </a:lnSpc>
            </a:pPr>
            <a:r>
              <a:rPr lang="en-US" altLang="zh-CN" sz="2400" dirty="0">
                <a:latin typeface="Times New Roman" panose="02020603050405020304" pitchFamily="18" charset="0"/>
                <a:cs typeface="Times New Roman" panose="02020603050405020304" pitchFamily="18" charset="0"/>
              </a:rPr>
              <a:t>Non-stationary effect on non-Gaussian fatigue damage estimation.</a:t>
            </a:r>
          </a:p>
        </p:txBody>
      </p:sp>
      <p:grpSp>
        <p:nvGrpSpPr>
          <p:cNvPr id="27" name="组合 26"/>
          <p:cNvGrpSpPr/>
          <p:nvPr/>
        </p:nvGrpSpPr>
        <p:grpSpPr>
          <a:xfrm>
            <a:off x="3400425" y="2383720"/>
            <a:ext cx="7494116" cy="5251449"/>
            <a:chOff x="2019300" y="2139936"/>
            <a:chExt cx="7494116" cy="5251449"/>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416" y="2139936"/>
              <a:ext cx="5334000" cy="4000500"/>
            </a:xfrm>
            <a:prstGeom prst="rect">
              <a:avLst/>
            </a:prstGeom>
          </p:spPr>
        </p:pic>
        <p:sp>
          <p:nvSpPr>
            <p:cNvPr id="24" name="弧形 23"/>
            <p:cNvSpPr/>
            <p:nvPr/>
          </p:nvSpPr>
          <p:spPr>
            <a:xfrm>
              <a:off x="2019300" y="4889486"/>
              <a:ext cx="6972300" cy="2501899"/>
            </a:xfrm>
            <a:prstGeom prst="arc">
              <a:avLst>
                <a:gd name="adj1" fmla="val 16200000"/>
                <a:gd name="adj2" fmla="val 20384058"/>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6" name="直接连接符 25"/>
            <p:cNvCxnSpPr/>
            <p:nvPr/>
          </p:nvCxnSpPr>
          <p:spPr>
            <a:xfrm flipH="1" flipV="1">
              <a:off x="6219825" y="4552950"/>
              <a:ext cx="1743075" cy="657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矩形 28"/>
              <p:cNvSpPr/>
              <p:nvPr/>
            </p:nvSpPr>
            <p:spPr>
              <a:xfrm>
                <a:off x="831166" y="2620730"/>
                <a:ext cx="4805711" cy="646331"/>
              </a:xfrm>
              <a:prstGeom prst="rect">
                <a:avLst/>
              </a:prstGeom>
            </p:spPr>
            <p:txBody>
              <a:bodyPr wrap="square">
                <a:spAutoFit/>
              </a:bodyPr>
              <a:lstStyle/>
              <a:p>
                <a14:m>
                  <m:oMath xmlns:m="http://schemas.openxmlformats.org/officeDocument/2006/math">
                    <m:r>
                      <m:rPr>
                        <m:sty m:val="p"/>
                      </m:rPr>
                      <a:rPr lang="en-US" altLang="zh-CN" i="1" smtClean="0">
                        <a:latin typeface="Cambria Math" panose="02040503050406030204" pitchFamily="18" charset="0"/>
                      </a:rPr>
                      <m:t>Max</m:t>
                    </m:r>
                  </m:oMath>
                </a14:m>
                <a:r>
                  <a:rPr lang="zh-CN" altLang="en-US" dirty="0"/>
                  <a:t> </a:t>
                </a:r>
                <a:r>
                  <a:rPr lang="en-US" altLang="zh-CN" dirty="0"/>
                  <a:t>stress – determined by kurtosis</a:t>
                </a:r>
              </a:p>
              <a:p>
                <a:r>
                  <a:rPr lang="en-US" altLang="zh-CN" dirty="0"/>
                  <a:t>Area α  is determined by non-stationary</a:t>
                </a:r>
                <a:endParaRPr lang="zh-CN" altLang="en-US" dirty="0"/>
              </a:p>
            </p:txBody>
          </p:sp>
        </mc:Choice>
        <mc:Fallback xmlns="">
          <p:sp>
            <p:nvSpPr>
              <p:cNvPr id="29" name="矩形 28"/>
              <p:cNvSpPr>
                <a:spLocks noRot="1" noChangeAspect="1" noMove="1" noResize="1" noEditPoints="1" noAdjustHandles="1" noChangeArrowheads="1" noChangeShapeType="1" noTextEdit="1"/>
              </p:cNvSpPr>
              <p:nvPr/>
            </p:nvSpPr>
            <p:spPr>
              <a:xfrm>
                <a:off x="831166" y="2620730"/>
                <a:ext cx="4805711" cy="646331"/>
              </a:xfrm>
              <a:prstGeom prst="rect">
                <a:avLst/>
              </a:prstGeom>
              <a:blipFill rotWithShape="0">
                <a:blip r:embed="rId4"/>
                <a:stretch>
                  <a:fillRect l="-1014" t="-5660" b="-14151"/>
                </a:stretch>
              </a:blipFill>
            </p:spPr>
            <p:txBody>
              <a:bodyPr/>
              <a:lstStyle/>
              <a:p>
                <a:r>
                  <a:rPr lang="zh-CN" altLang="en-US">
                    <a:noFill/>
                  </a:rPr>
                  <a:t> </a:t>
                </a:r>
              </a:p>
            </p:txBody>
          </p:sp>
        </mc:Fallback>
      </mc:AlternateContent>
      <p:sp>
        <p:nvSpPr>
          <p:cNvPr id="30" name="矩形 29"/>
          <p:cNvSpPr/>
          <p:nvPr/>
        </p:nvSpPr>
        <p:spPr>
          <a:xfrm>
            <a:off x="7600950" y="4796734"/>
            <a:ext cx="273734" cy="369332"/>
          </a:xfrm>
          <a:prstGeom prst="rect">
            <a:avLst/>
          </a:prstGeom>
        </p:spPr>
        <p:txBody>
          <a:bodyPr wrap="square">
            <a:spAutoFit/>
          </a:bodyPr>
          <a:lstStyle/>
          <a:p>
            <a:r>
              <a:rPr lang="en-US" altLang="zh-CN" dirty="0">
                <a:solidFill>
                  <a:srgbClr val="FF0000"/>
                </a:solidFill>
              </a:rPr>
              <a:t>α</a:t>
            </a:r>
            <a:endParaRPr lang="zh-CN" altLang="en-US" dirty="0">
              <a:solidFill>
                <a:srgbClr val="FF0000"/>
              </a:solidFill>
            </a:endParaRPr>
          </a:p>
        </p:txBody>
      </p:sp>
      <mc:AlternateContent xmlns:mc="http://schemas.openxmlformats.org/markup-compatibility/2006" xmlns:a14="http://schemas.microsoft.com/office/drawing/2010/main">
        <mc:Choice Requires="a14">
          <p:sp>
            <p:nvSpPr>
              <p:cNvPr id="31" name="矩形 30"/>
              <p:cNvSpPr/>
              <p:nvPr/>
            </p:nvSpPr>
            <p:spPr>
              <a:xfrm>
                <a:off x="831165" y="4663681"/>
                <a:ext cx="3236009" cy="9541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r-FR" altLang="zh-CN" dirty="0">
                          <a:latin typeface="Times New Roman" panose="02020603050405020304" pitchFamily="18" charset="0"/>
                          <a:cs typeface="Times New Roman" panose="02020603050405020304" pitchFamily="18" charset="0"/>
                        </a:rPr>
                        <m:t>W</m:t>
                      </m:r>
                      <m:r>
                        <m:rPr>
                          <m:nor/>
                        </m:rPr>
                        <a:rPr lang="fr-FR" altLang="zh-CN" dirty="0">
                          <a:latin typeface="Times New Roman" panose="02020603050405020304" pitchFamily="18" charset="0"/>
                          <a:cs typeface="Times New Roman" panose="02020603050405020304" pitchFamily="18" charset="0"/>
                        </a:rPr>
                        <m:t>ö</m:t>
                      </m:r>
                      <m:r>
                        <m:rPr>
                          <m:nor/>
                        </m:rPr>
                        <a:rPr lang="fr-FR" altLang="zh-CN" dirty="0">
                          <a:latin typeface="Times New Roman" panose="02020603050405020304" pitchFamily="18" charset="0"/>
                          <a:cs typeface="Times New Roman" panose="02020603050405020304" pitchFamily="18" charset="0"/>
                        </a:rPr>
                        <m:t>hler</m:t>
                      </m:r>
                      <m:r>
                        <m:rPr>
                          <m:nor/>
                        </m:rPr>
                        <a:rPr lang="en-US" altLang="zh-CN" dirty="0">
                          <a:latin typeface="Times New Roman" panose="02020603050405020304" pitchFamily="18" charset="0"/>
                          <a:cs typeface="Times New Roman" panose="02020603050405020304" pitchFamily="18" charset="0"/>
                        </a:rPr>
                        <m:t> </m:t>
                      </m:r>
                      <m:r>
                        <m:rPr>
                          <m:nor/>
                        </m:rPr>
                        <a:rPr lang="en-US" altLang="zh-CN" dirty="0">
                          <a:latin typeface="Times New Roman" panose="02020603050405020304" pitchFamily="18" charset="0"/>
                          <a:cs typeface="Times New Roman" panose="02020603050405020304" pitchFamily="18" charset="0"/>
                        </a:rPr>
                        <m:t>curve</m:t>
                      </m:r>
                    </m:oMath>
                  </m:oMathPara>
                </a14:m>
                <a:endParaRPr lang="zh-CN" altLang="en-US" dirty="0">
                  <a:latin typeface="Times New Roman" panose="02020603050405020304" pitchFamily="18" charset="0"/>
                  <a:cs typeface="Times New Roman" panose="02020603050405020304" pitchFamily="18" charset="0"/>
                </a:endParaRPr>
              </a:p>
              <a:p>
                <a:r>
                  <a:rPr lang="en-US" altLang="zh-CN" b="0" dirty="0"/>
                  <a:t>Bigger stress  -  greater damage</a:t>
                </a:r>
              </a:p>
              <a:p>
                <a:endParaRPr lang="en-US" altLang="zh-CN" b="0" dirty="0"/>
              </a:p>
            </p:txBody>
          </p:sp>
        </mc:Choice>
        <mc:Fallback xmlns="">
          <p:sp>
            <p:nvSpPr>
              <p:cNvPr id="31" name="矩形 30"/>
              <p:cNvSpPr>
                <a:spLocks noRot="1" noChangeAspect="1" noMove="1" noResize="1" noEditPoints="1" noAdjustHandles="1" noChangeArrowheads="1" noChangeShapeType="1" noTextEdit="1"/>
              </p:cNvSpPr>
              <p:nvPr/>
            </p:nvSpPr>
            <p:spPr>
              <a:xfrm>
                <a:off x="831165" y="4663681"/>
                <a:ext cx="3236009" cy="954107"/>
              </a:xfrm>
              <a:prstGeom prst="rect">
                <a:avLst/>
              </a:prstGeom>
              <a:blipFill rotWithShape="0">
                <a:blip r:embed="rId5"/>
                <a:stretch>
                  <a:fillRect l="-1507"/>
                </a:stretch>
              </a:blipFill>
            </p:spPr>
            <p:txBody>
              <a:bodyPr/>
              <a:lstStyle/>
              <a:p>
                <a:r>
                  <a:rPr lang="zh-CN" altLang="en-US">
                    <a:noFill/>
                  </a:rPr>
                  <a:t> </a:t>
                </a:r>
              </a:p>
            </p:txBody>
          </p:sp>
        </mc:Fallback>
      </mc:AlternateContent>
      <p:sp>
        <p:nvSpPr>
          <p:cNvPr id="32" name="矩形 31"/>
          <p:cNvSpPr/>
          <p:nvPr/>
        </p:nvSpPr>
        <p:spPr>
          <a:xfrm>
            <a:off x="831165" y="3610385"/>
            <a:ext cx="4359959" cy="923330"/>
          </a:xfrm>
          <a:prstGeom prst="rect">
            <a:avLst/>
          </a:prstGeom>
        </p:spPr>
        <p:txBody>
          <a:bodyPr wrap="square">
            <a:spAutoFit/>
          </a:bodyPr>
          <a:lstStyle/>
          <a:p>
            <a:r>
              <a:rPr lang="en-US" altLang="zh-CN" dirty="0"/>
              <a:t>Non-stationary</a:t>
            </a:r>
          </a:p>
          <a:p>
            <a:r>
              <a:rPr lang="en-US" altLang="zh-CN" dirty="0"/>
              <a:t>Higher kurtosis  - Wider range</a:t>
            </a:r>
          </a:p>
          <a:p>
            <a:r>
              <a:rPr lang="en-US" altLang="zh-CN" dirty="0"/>
              <a:t>                               More complex distribution</a:t>
            </a:r>
            <a:endParaRPr lang="zh-CN" altLang="en-US" dirty="0"/>
          </a:p>
        </p:txBody>
      </p:sp>
      <p:sp>
        <p:nvSpPr>
          <p:cNvPr id="35" name="标题 1"/>
          <p:cNvSpPr txBox="1">
            <a:spLocks/>
          </p:cNvSpPr>
          <p:nvPr/>
        </p:nvSpPr>
        <p:spPr>
          <a:xfrm>
            <a:off x="831600" y="349200"/>
            <a:ext cx="9601200" cy="861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The fatigue damage estimation</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226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p:txBody>
          <a:bodyPr/>
          <a:lstStyle/>
          <a:p>
            <a:fld id="{69E57DC2-970A-4B3E-BB1C-7A09969E49DF}" type="slidenum">
              <a:rPr lang="en-US" smtClean="0"/>
              <a:t>14</a:t>
            </a:fld>
            <a:endParaRPr lang="en-US" dirty="0"/>
          </a:p>
        </p:txBody>
      </p:sp>
      <p:sp>
        <p:nvSpPr>
          <p:cNvPr id="5" name="标题 1"/>
          <p:cNvSpPr txBox="1">
            <a:spLocks/>
          </p:cNvSpPr>
          <p:nvPr/>
        </p:nvSpPr>
        <p:spPr>
          <a:xfrm>
            <a:off x="831600" y="349200"/>
            <a:ext cx="9601200" cy="861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The fatigue damage estimation</a:t>
            </a:r>
            <a:endParaRPr lang="zh-CN" altLang="en-US" dirty="0">
              <a:latin typeface="Times New Roman" panose="02020603050405020304" pitchFamily="18" charset="0"/>
              <a:cs typeface="Times New Roman" panose="02020603050405020304" pitchFamily="18" charset="0"/>
            </a:endParaRPr>
          </a:p>
        </p:txBody>
      </p:sp>
      <p:pic>
        <p:nvPicPr>
          <p:cNvPr id="7" name="图片 6"/>
          <p:cNvPicPr/>
          <p:nvPr/>
        </p:nvPicPr>
        <p:blipFill>
          <a:blip r:embed="rId3">
            <a:extLst>
              <a:ext uri="{28A0092B-C50C-407E-A947-70E740481C1C}">
                <a14:useLocalDpi xmlns:a14="http://schemas.microsoft.com/office/drawing/2010/main" val="0"/>
              </a:ext>
            </a:extLst>
          </a:blip>
          <a:stretch>
            <a:fillRect/>
          </a:stretch>
        </p:blipFill>
        <p:spPr>
          <a:xfrm>
            <a:off x="607541" y="1210846"/>
            <a:ext cx="4932709" cy="3673316"/>
          </a:xfrm>
          <a:prstGeom prst="rect">
            <a:avLst/>
          </a:prstGeom>
        </p:spPr>
      </p:pic>
      <p:pic>
        <p:nvPicPr>
          <p:cNvPr id="8" name="图片 7"/>
          <p:cNvPicPr/>
          <p:nvPr/>
        </p:nvPicPr>
        <p:blipFill>
          <a:blip r:embed="rId4">
            <a:extLst>
              <a:ext uri="{28A0092B-C50C-407E-A947-70E740481C1C}">
                <a14:useLocalDpi xmlns:a14="http://schemas.microsoft.com/office/drawing/2010/main" val="0"/>
              </a:ext>
            </a:extLst>
          </a:blip>
          <a:stretch>
            <a:fillRect/>
          </a:stretch>
        </p:blipFill>
        <p:spPr>
          <a:xfrm>
            <a:off x="5380691" y="1210846"/>
            <a:ext cx="4661025" cy="3678314"/>
          </a:xfrm>
          <a:prstGeom prst="rect">
            <a:avLst/>
          </a:prstGeom>
        </p:spPr>
      </p:pic>
      <p:sp>
        <p:nvSpPr>
          <p:cNvPr id="6" name="椭圆 5"/>
          <p:cNvSpPr/>
          <p:nvPr/>
        </p:nvSpPr>
        <p:spPr>
          <a:xfrm>
            <a:off x="2428875" y="4299495"/>
            <a:ext cx="2628900" cy="3914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810376" y="4284409"/>
            <a:ext cx="2783946" cy="384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矩形 10"/>
              <p:cNvSpPr/>
              <p:nvPr/>
            </p:nvSpPr>
            <p:spPr>
              <a:xfrm>
                <a:off x="967188" y="5610187"/>
                <a:ext cx="6534150" cy="673839"/>
              </a:xfrm>
              <a:prstGeom prst="rect">
                <a:avLst/>
              </a:prstGeom>
            </p:spPr>
            <p:txBody>
              <a:bodyPr wrap="square">
                <a:spAutoFit/>
              </a:bodyPr>
              <a:lstStyle/>
              <a:p>
                <a:r>
                  <a:rPr lang="zh-CN" altLang="en-US" dirty="0"/>
                  <a:t>The non-stationary state will reflect the distribution of red areas</a:t>
                </a:r>
                <a:r>
                  <a:rPr lang="en-US" altLang="zh-CN" dirty="0"/>
                  <a:t>, </a:t>
                </a:r>
                <a14:m>
                  <m:oMath xmlns:m="http://schemas.openxmlformats.org/officeDocument/2006/math">
                    <m:r>
                      <a:rPr lang="en-US" altLang="zh-CN" b="0" i="1" smtClean="0">
                        <a:latin typeface="Cambria Math" panose="02040503050406030204" pitchFamily="18" charset="0"/>
                      </a:rPr>
                      <m:t>𝑏</m:t>
                    </m:r>
                    <m:r>
                      <m:rPr>
                        <m:sty m:val="p"/>
                      </m:rPr>
                      <a:rPr lang="en-US" altLang="zh-CN" i="1">
                        <a:latin typeface="Cambria Math" panose="02040503050406030204" pitchFamily="18" charset="0"/>
                      </a:rPr>
                      <m:t>etween</m:t>
                    </m:r>
                    <m:r>
                      <a:rPr lang="en-US" altLang="zh-CN" i="1">
                        <a:latin typeface="Cambria Math" panose="02040503050406030204" pitchFamily="18" charset="0"/>
                      </a:rPr>
                      <m:t> </m:t>
                    </m:r>
                  </m:oMath>
                </a14:m>
                <a:r>
                  <a:rPr lang="zh-CN" altLang="en-US" dirty="0"/>
                  <a:t> </a:t>
                </a:r>
                <a14:m>
                  <m:oMath xmlns:m="http://schemas.openxmlformats.org/officeDocument/2006/math">
                    <m:sSub>
                      <m:sSubPr>
                        <m:ctrlPr>
                          <a:rPr lang="en-US" altLang="zh-CN" i="1">
                            <a:latin typeface="Cambria Math" panose="02040503050406030204" pitchFamily="18" charset="0"/>
                          </a:rPr>
                        </m:ctrlPr>
                      </m:sSubPr>
                      <m:e>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m:rPr>
                                <m:sty m:val="p"/>
                              </m:rPr>
                              <a:rPr lang="en-US" altLang="zh-CN" i="1">
                                <a:latin typeface="Cambria Math" panose="02040503050406030204" pitchFamily="18" charset="0"/>
                              </a:rPr>
                              <m:t>G</m:t>
                            </m:r>
                          </m:sub>
                        </m:sSub>
                      </m:e>
                      <m:sub>
                        <m:r>
                          <a:rPr lang="en-US" altLang="zh-CN" i="1">
                            <a:latin typeface="Cambria Math" panose="02040503050406030204" pitchFamily="18" charset="0"/>
                          </a:rPr>
                          <m:t>𝑀𝐴𝑋</m:t>
                        </m:r>
                      </m:sub>
                    </m:sSub>
                    <m:r>
                      <a:rPr lang="en-US" altLang="zh-CN" i="1">
                        <a:latin typeface="Cambria Math" panose="02040503050406030204" pitchFamily="18" charset="0"/>
                      </a:rPr>
                      <m:t> </m:t>
                    </m:r>
                    <m:r>
                      <a:rPr lang="en-US" altLang="zh-CN" i="1">
                        <a:latin typeface="Cambria Math" panose="02040503050406030204" pitchFamily="18" charset="0"/>
                      </a:rPr>
                      <m:t>𝑎𝑛𝑑</m:t>
                    </m:r>
                    <m:sSub>
                      <m:sSubPr>
                        <m:ctrlPr>
                          <a:rPr lang="en-US" altLang="zh-CN" i="1">
                            <a:latin typeface="Cambria Math" panose="02040503050406030204" pitchFamily="18" charset="0"/>
                          </a:rPr>
                        </m:ctrlPr>
                      </m:sSubPr>
                      <m:e>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𝑁</m:t>
                            </m:r>
                            <m:r>
                              <m:rPr>
                                <m:sty m:val="p"/>
                              </m:rPr>
                              <a:rPr lang="en-US" altLang="zh-CN" i="1">
                                <a:latin typeface="Cambria Math" panose="02040503050406030204" pitchFamily="18" charset="0"/>
                              </a:rPr>
                              <m:t>G</m:t>
                            </m:r>
                          </m:sub>
                        </m:sSub>
                      </m:e>
                      <m:sub>
                        <m:r>
                          <a:rPr lang="en-US" altLang="zh-CN" i="1">
                            <a:latin typeface="Cambria Math" panose="02040503050406030204" pitchFamily="18" charset="0"/>
                          </a:rPr>
                          <m:t>𝑀𝐴𝑋</m:t>
                        </m:r>
                      </m:sub>
                    </m:sSub>
                  </m:oMath>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967188" y="5610187"/>
                <a:ext cx="6534150" cy="673839"/>
              </a:xfrm>
              <a:prstGeom prst="rect">
                <a:avLst/>
              </a:prstGeom>
              <a:blipFill rotWithShape="0">
                <a:blip r:embed="rId5"/>
                <a:stretch>
                  <a:fillRect l="-840" t="-4505" b="-90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967188" y="4902342"/>
                <a:ext cx="11184087" cy="769441"/>
              </a:xfrm>
              <a:prstGeom prst="rect">
                <a:avLst/>
              </a:prstGeom>
            </p:spPr>
            <p:txBody>
              <a:bodyPr wrap="none">
                <a:spAutoFit/>
              </a:bodyPr>
              <a:lstStyle/>
              <a:p>
                <a14:m>
                  <m:oMath xmlns:m="http://schemas.openxmlformats.org/officeDocument/2006/math">
                    <m:sSub>
                      <m:sSubPr>
                        <m:ctrlPr>
                          <a:rPr lang="zh-CN" altLang="en-US" sz="4400" i="1" smtClean="0">
                            <a:latin typeface="Cambria Math" panose="02040503050406030204" pitchFamily="18" charset="0"/>
                          </a:rPr>
                        </m:ctrlPr>
                      </m:sSubPr>
                      <m:e>
                        <m:r>
                          <a:rPr lang="zh-CN" altLang="en-US" sz="4400" i="1">
                            <a:latin typeface="Cambria Math" panose="02040503050406030204" pitchFamily="18" charset="0"/>
                          </a:rPr>
                          <m:t>𝑝</m:t>
                        </m:r>
                        <m:d>
                          <m:dPr>
                            <m:ctrlPr>
                              <a:rPr lang="zh-CN" altLang="en-US" sz="4400" i="1">
                                <a:latin typeface="Cambria Math" panose="02040503050406030204" pitchFamily="18" charset="0"/>
                              </a:rPr>
                            </m:ctrlPr>
                          </m:dPr>
                          <m:e>
                            <m:r>
                              <a:rPr lang="zh-CN" altLang="en-US" sz="4400" i="1">
                                <a:latin typeface="Cambria Math" panose="02040503050406030204" pitchFamily="18" charset="0"/>
                              </a:rPr>
                              <m:t>𝑠</m:t>
                            </m:r>
                          </m:e>
                        </m:d>
                      </m:e>
                      <m:sub>
                        <m:r>
                          <a:rPr lang="zh-CN" altLang="en-US" sz="4400" i="1">
                            <a:latin typeface="Cambria Math" panose="02040503050406030204" pitchFamily="18" charset="0"/>
                          </a:rPr>
                          <m:t>𝑁𝐺</m:t>
                        </m:r>
                      </m:sub>
                    </m:sSub>
                    <m:r>
                      <a:rPr lang="zh-CN" altLang="en-US" sz="4400" i="0">
                        <a:latin typeface="Cambria Math" panose="02040503050406030204" pitchFamily="18" charset="0"/>
                      </a:rPr>
                      <m:t>=</m:t>
                    </m:r>
                    <m:r>
                      <a:rPr lang="zh-CN" altLang="en-US" sz="4400" i="1">
                        <a:latin typeface="Cambria Math" panose="02040503050406030204" pitchFamily="18" charset="0"/>
                      </a:rPr>
                      <m:t>𝛼</m:t>
                    </m:r>
                    <m:r>
                      <a:rPr lang="en-US" altLang="zh-CN" sz="4400" i="1" smtClean="0">
                        <a:latin typeface="Cambria Math" panose="02040503050406030204" pitchFamily="18" charset="0"/>
                        <a:ea typeface="Cambria Math" panose="02040503050406030204" pitchFamily="18" charset="0"/>
                      </a:rPr>
                      <m:t>×</m:t>
                    </m:r>
                    <m:sSub>
                      <m:sSubPr>
                        <m:ctrlPr>
                          <a:rPr lang="zh-CN" altLang="en-US" sz="4400" i="1">
                            <a:latin typeface="Cambria Math" panose="02040503050406030204" pitchFamily="18" charset="0"/>
                          </a:rPr>
                        </m:ctrlPr>
                      </m:sSubPr>
                      <m:e>
                        <m:r>
                          <a:rPr lang="en-US" altLang="zh-CN" sz="4400" b="0" i="1" smtClean="0">
                            <a:latin typeface="Cambria Math" panose="02040503050406030204" pitchFamily="18" charset="0"/>
                          </a:rPr>
                          <m:t> </m:t>
                        </m:r>
                        <m:d>
                          <m:dPr>
                            <m:begChr m:val=""/>
                            <m:ctrlPr>
                              <a:rPr lang="zh-CN" altLang="en-US" sz="4400" i="1">
                                <a:latin typeface="Cambria Math" panose="02040503050406030204" pitchFamily="18" charset="0"/>
                              </a:rPr>
                            </m:ctrlPr>
                          </m:dPr>
                          <m:e>
                            <m:r>
                              <a:rPr lang="zh-CN" altLang="en-US" sz="4400" i="1" smtClean="0">
                                <a:latin typeface="Cambria Math" panose="02040503050406030204" pitchFamily="18" charset="0"/>
                              </a:rPr>
                              <m:t>𝑝</m:t>
                            </m:r>
                            <m:r>
                              <a:rPr lang="zh-CN" altLang="en-US" sz="4400" i="0">
                                <a:latin typeface="Cambria Math" panose="02040503050406030204" pitchFamily="18" charset="0"/>
                              </a:rPr>
                              <m:t>(</m:t>
                            </m:r>
                            <m:r>
                              <a:rPr lang="zh-CN" altLang="en-US" sz="4400" i="1">
                                <a:latin typeface="Cambria Math" panose="02040503050406030204" pitchFamily="18" charset="0"/>
                              </a:rPr>
                              <m:t>𝛽</m:t>
                            </m:r>
                            <m:r>
                              <a:rPr lang="zh-CN" altLang="en-US" sz="4400" i="0">
                                <a:latin typeface="Cambria Math" panose="02040503050406030204" pitchFamily="18" charset="0"/>
                              </a:rPr>
                              <m:t>(</m:t>
                            </m:r>
                            <m:r>
                              <a:rPr lang="zh-CN" altLang="en-US" sz="4400" i="1">
                                <a:latin typeface="Cambria Math" panose="02040503050406030204" pitchFamily="18" charset="0"/>
                              </a:rPr>
                              <m:t>𝑠</m:t>
                            </m:r>
                            <m:r>
                              <a:rPr lang="zh-CN" altLang="en-US" sz="4400" i="0">
                                <a:latin typeface="Cambria Math" panose="02040503050406030204" pitchFamily="18" charset="0"/>
                              </a:rPr>
                              <m:t>−∆</m:t>
                            </m:r>
                            <m:sSub>
                              <m:sSubPr>
                                <m:ctrlPr>
                                  <a:rPr lang="zh-CN" altLang="en-US" sz="4400" i="1">
                                    <a:latin typeface="Cambria Math" panose="02040503050406030204" pitchFamily="18" charset="0"/>
                                  </a:rPr>
                                </m:ctrlPr>
                              </m:sSubPr>
                              <m:e>
                                <m:r>
                                  <a:rPr lang="zh-CN" altLang="en-US" sz="4400" i="1">
                                    <a:latin typeface="Cambria Math" panose="02040503050406030204" pitchFamily="18" charset="0"/>
                                  </a:rPr>
                                  <m:t>𝑆</m:t>
                                </m:r>
                              </m:e>
                              <m:sub>
                                <m:r>
                                  <a:rPr lang="zh-CN" altLang="en-US" sz="4400" i="1">
                                    <a:latin typeface="Cambria Math" panose="02040503050406030204" pitchFamily="18" charset="0"/>
                                  </a:rPr>
                                  <m:t>𝑐</m:t>
                                </m:r>
                              </m:sub>
                            </m:sSub>
                            <m:r>
                              <a:rPr lang="zh-CN" altLang="en-US" sz="4400" i="0">
                                <a:latin typeface="Cambria Math" panose="02040503050406030204" pitchFamily="18" charset="0"/>
                              </a:rPr>
                              <m:t>)</m:t>
                            </m:r>
                          </m:e>
                        </m:d>
                      </m:e>
                      <m:sub>
                        <m:r>
                          <a:rPr lang="zh-CN" altLang="en-US" sz="4400" i="1">
                            <a:latin typeface="Cambria Math" panose="02040503050406030204" pitchFamily="18" charset="0"/>
                          </a:rPr>
                          <m:t>𝐺</m:t>
                        </m:r>
                      </m:sub>
                    </m:sSub>
                  </m:oMath>
                </a14:m>
                <a:r>
                  <a:rPr lang="zh-CN" altLang="en-US" sz="4400" dirty="0"/>
                  <a:t> </a:t>
                </a:r>
                <a:r>
                  <a:rPr lang="en-US" altLang="zh-CN" sz="4400" dirty="0"/>
                  <a:t>,</a:t>
                </a:r>
                <a:r>
                  <a:rPr lang="zh-CN" altLang="en-US" sz="4400" dirty="0"/>
                  <a:t> </a:t>
                </a:r>
                <a:r>
                  <a:rPr lang="en-US" altLang="zh-CN" sz="4400" i="1" dirty="0">
                    <a:latin typeface="Cambria Math" panose="02040503050406030204" pitchFamily="18" charset="0"/>
                  </a:rPr>
                  <a:t>s </a:t>
                </a:r>
                <a:r>
                  <a:rPr lang="en-US" altLang="zh-CN" sz="4400" dirty="0">
                    <a:latin typeface="Cambria Math" panose="02040503050406030204" pitchFamily="18" charset="0"/>
                  </a:rPr>
                  <a:t>∈[0,</a:t>
                </a:r>
                <a:r>
                  <a:rPr lang="el-GR" altLang="zh-CN" sz="4400" kern="100" dirty="0">
                    <a:latin typeface="Times New Roman" panose="02020603050405020304" pitchFamily="18" charset="0"/>
                    <a:cs typeface="Times New Roman" panose="02020603050405020304" pitchFamily="18" charset="0"/>
                  </a:rPr>
                  <a:t> σ</a:t>
                </a:r>
                <a:r>
                  <a:rPr lang="en-US" altLang="zh-CN" sz="4400" kern="100" baseline="-25000" dirty="0">
                    <a:latin typeface="Times New Roman" panose="02020603050405020304" pitchFamily="18" charset="0"/>
                    <a:cs typeface="Times New Roman" panose="02020603050405020304" pitchFamily="18" charset="0"/>
                  </a:rPr>
                  <a:t>NG</a:t>
                </a:r>
                <a:r>
                  <a:rPr lang="en-GB" altLang="zh-CN" sz="4400" kern="100" baseline="-25000" dirty="0">
                    <a:latin typeface="Times New Roman" panose="02020603050405020304" pitchFamily="18" charset="0"/>
                    <a:cs typeface="Times New Roman" panose="02020603050405020304" pitchFamily="18" charset="0"/>
                  </a:rPr>
                  <a:t>max</a:t>
                </a:r>
                <a:r>
                  <a:rPr lang="en-US" altLang="zh-CN" sz="4400" dirty="0">
                    <a:latin typeface="Cambria Math" panose="02040503050406030204" pitchFamily="18" charset="0"/>
                  </a:rPr>
                  <a:t>]</a:t>
                </a:r>
                <a:endParaRPr lang="zh-CN" altLang="en-US" sz="4400" dirty="0">
                  <a:latin typeface="Cambria Math" panose="02040503050406030204" pitchFamily="18" charset="0"/>
                </a:endParaRPr>
              </a:p>
            </p:txBody>
          </p:sp>
        </mc:Choice>
        <mc:Fallback xmlns="">
          <p:sp>
            <p:nvSpPr>
              <p:cNvPr id="13" name="矩形 12"/>
              <p:cNvSpPr>
                <a:spLocks noRot="1" noChangeAspect="1" noMove="1" noResize="1" noEditPoints="1" noAdjustHandles="1" noChangeArrowheads="1" noChangeShapeType="1" noTextEdit="1"/>
              </p:cNvSpPr>
              <p:nvPr/>
            </p:nvSpPr>
            <p:spPr>
              <a:xfrm>
                <a:off x="967188" y="4902342"/>
                <a:ext cx="11184087" cy="769441"/>
              </a:xfrm>
              <a:prstGeom prst="rect">
                <a:avLst/>
              </a:prstGeom>
              <a:blipFill rotWithShape="0">
                <a:blip r:embed="rId6"/>
                <a:stretch>
                  <a:fillRect t="-17460" b="-380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17409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1166" y="349200"/>
            <a:ext cx="10515600" cy="1325563"/>
          </a:xfrm>
        </p:spPr>
        <p:txBody>
          <a:bodyPr/>
          <a:lstStyle/>
          <a:p>
            <a:r>
              <a:rPr lang="en-US" altLang="zh-CN" dirty="0">
                <a:latin typeface="Times New Roman" panose="02020603050405020304" pitchFamily="18" charset="0"/>
                <a:cs typeface="Times New Roman" panose="02020603050405020304" pitchFamily="18" charset="0"/>
              </a:rPr>
              <a:t>The  discussion of the results</a:t>
            </a:r>
            <a:br>
              <a:rPr lang="en-US" altLang="zh-CN" dirty="0"/>
            </a:br>
            <a:endParaRPr lang="zh-CN" altLang="en-US" dirty="0"/>
          </a:p>
        </p:txBody>
      </p:sp>
      <p:sp>
        <p:nvSpPr>
          <p:cNvPr id="9" name="灯片编号占位符 8"/>
          <p:cNvSpPr>
            <a:spLocks noGrp="1"/>
          </p:cNvSpPr>
          <p:nvPr>
            <p:ph type="sldNum" sz="quarter" idx="12"/>
          </p:nvPr>
        </p:nvSpPr>
        <p:spPr/>
        <p:txBody>
          <a:bodyPr/>
          <a:lstStyle/>
          <a:p>
            <a:fld id="{69E57DC2-970A-4B3E-BB1C-7A09969E49DF}" type="slidenum">
              <a:rPr lang="en-US" smtClean="0"/>
              <a:t>15</a:t>
            </a:fld>
            <a:endParaRPr lang="en-US" dirty="0"/>
          </a:p>
        </p:txBody>
      </p:sp>
      <p:sp>
        <p:nvSpPr>
          <p:cNvPr id="4" name="文本框 3"/>
          <p:cNvSpPr txBox="1"/>
          <p:nvPr/>
        </p:nvSpPr>
        <p:spPr>
          <a:xfrm>
            <a:off x="831166" y="1545990"/>
            <a:ext cx="9151034" cy="2785378"/>
          </a:xfrm>
          <a:prstGeom prst="rect">
            <a:avLst/>
          </a:prstGeom>
          <a:noFill/>
        </p:spPr>
        <p:txBody>
          <a:bodyPr wrap="square" rtlCol="0">
            <a:spAutoFit/>
          </a:bodyPr>
          <a:lstStyle/>
          <a:p>
            <a:pPr marL="457200" indent="-457200">
              <a:lnSpc>
                <a:spcPts val="3000"/>
              </a:lnSpc>
              <a:buFont typeface="+mj-lt"/>
              <a:buAutoNum type="arabicPeriod"/>
            </a:pPr>
            <a:r>
              <a:rPr lang="en-US" altLang="zh-CN" sz="2400" dirty="0">
                <a:latin typeface="Times New Roman" panose="02020603050405020304" pitchFamily="18" charset="0"/>
                <a:cs typeface="Times New Roman" panose="02020603050405020304" pitchFamily="18" charset="0"/>
              </a:rPr>
              <a:t>Kurtosis plays a decisive role in random vibration fatigue damage</a:t>
            </a:r>
          </a:p>
          <a:p>
            <a:pPr marL="457200" indent="-457200">
              <a:lnSpc>
                <a:spcPts val="3000"/>
              </a:lnSpc>
              <a:buFont typeface="+mj-lt"/>
              <a:buAutoNum type="arabicPeriod"/>
            </a:pPr>
            <a:endParaRPr lang="en-US" altLang="zh-CN" sz="2400" dirty="0">
              <a:latin typeface="Times New Roman" panose="02020603050405020304" pitchFamily="18" charset="0"/>
              <a:cs typeface="Times New Roman" panose="02020603050405020304" pitchFamily="18" charset="0"/>
            </a:endParaRPr>
          </a:p>
          <a:p>
            <a:pPr marL="457200" indent="-457200">
              <a:lnSpc>
                <a:spcPts val="3000"/>
              </a:lnSpc>
              <a:buFont typeface="+mj-lt"/>
              <a:buAutoNum type="arabicPeriod"/>
            </a:pPr>
            <a:r>
              <a:rPr lang="en-US" altLang="zh-CN" sz="2400" dirty="0">
                <a:latin typeface="Times New Roman" panose="02020603050405020304" pitchFamily="18" charset="0"/>
                <a:cs typeface="Times New Roman" panose="02020603050405020304" pitchFamily="18" charset="0"/>
              </a:rPr>
              <a:t>For the same kurtosis, the smaller the γ, the greater the damage</a:t>
            </a:r>
          </a:p>
          <a:p>
            <a:pPr marL="457200" indent="-457200">
              <a:lnSpc>
                <a:spcPts val="3000"/>
              </a:lnSpc>
              <a:buFont typeface="+mj-lt"/>
              <a:buAutoNum type="arabicPeriod"/>
            </a:pPr>
            <a:endParaRPr lang="en-US" altLang="zh-CN" sz="2400" dirty="0">
              <a:latin typeface="Times New Roman" panose="02020603050405020304" pitchFamily="18" charset="0"/>
              <a:cs typeface="Times New Roman" panose="02020603050405020304" pitchFamily="18" charset="0"/>
            </a:endParaRPr>
          </a:p>
          <a:p>
            <a:pPr marL="457200" indent="-457200">
              <a:lnSpc>
                <a:spcPts val="3000"/>
              </a:lnSpc>
              <a:buFont typeface="+mj-lt"/>
              <a:buAutoNum type="arabicPeriod"/>
            </a:pPr>
            <a:r>
              <a:rPr lang="en-US" altLang="zh-CN" sz="2400" dirty="0">
                <a:latin typeface="Times New Roman" panose="02020603050405020304" pitchFamily="18" charset="0"/>
                <a:cs typeface="Times New Roman" panose="02020603050405020304" pitchFamily="18" charset="0"/>
              </a:rPr>
              <a:t>Kurtosis is the same, γ is the same, the smaller the I, the greater the damage</a:t>
            </a:r>
          </a:p>
          <a:p>
            <a:pPr marL="457200" indent="-457200">
              <a:lnSpc>
                <a:spcPts val="3000"/>
              </a:lnSpc>
              <a:buFont typeface="+mj-lt"/>
              <a:buAutoNum type="arabicPeriod"/>
            </a:pPr>
            <a:endParaRPr lang="en-US"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189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1166" y="349200"/>
            <a:ext cx="10515600" cy="1325563"/>
          </a:xfrm>
        </p:spPr>
        <p:txBody>
          <a:bodyPr/>
          <a:lstStyle/>
          <a:p>
            <a:r>
              <a:rPr lang="en-US" altLang="zh-CN" dirty="0">
                <a:latin typeface="Times New Roman" panose="02020603050405020304" pitchFamily="18" charset="0"/>
                <a:cs typeface="Times New Roman" panose="02020603050405020304" pitchFamily="18" charset="0"/>
              </a:rPr>
              <a:t>The work in future</a:t>
            </a:r>
            <a:br>
              <a:rPr lang="en-US" altLang="zh-CN" dirty="0"/>
            </a:br>
            <a:endParaRPr lang="zh-CN" altLang="en-US" dirty="0"/>
          </a:p>
        </p:txBody>
      </p:sp>
      <p:sp>
        <p:nvSpPr>
          <p:cNvPr id="9" name="灯片编号占位符 8"/>
          <p:cNvSpPr>
            <a:spLocks noGrp="1"/>
          </p:cNvSpPr>
          <p:nvPr>
            <p:ph type="sldNum" sz="quarter" idx="12"/>
          </p:nvPr>
        </p:nvSpPr>
        <p:spPr/>
        <p:txBody>
          <a:bodyPr/>
          <a:lstStyle/>
          <a:p>
            <a:fld id="{69E57DC2-970A-4B3E-BB1C-7A09969E49DF}" type="slidenum">
              <a:rPr lang="en-US" smtClean="0"/>
              <a:t>16</a:t>
            </a:fld>
            <a:endParaRPr lang="en-US" dirty="0"/>
          </a:p>
        </p:txBody>
      </p:sp>
      <p:sp>
        <p:nvSpPr>
          <p:cNvPr id="4" name="文本框 3"/>
          <p:cNvSpPr txBox="1"/>
          <p:nvPr/>
        </p:nvSpPr>
        <p:spPr>
          <a:xfrm>
            <a:off x="831166" y="1545990"/>
            <a:ext cx="9151034" cy="2400657"/>
          </a:xfrm>
          <a:prstGeom prst="rect">
            <a:avLst/>
          </a:prstGeom>
          <a:noFill/>
        </p:spPr>
        <p:txBody>
          <a:bodyPr wrap="square" rtlCol="0">
            <a:spAutoFit/>
          </a:bodyPr>
          <a:lstStyle/>
          <a:p>
            <a:pPr marL="457200" indent="-457200">
              <a:lnSpc>
                <a:spcPts val="3000"/>
              </a:lnSpc>
              <a:buFont typeface="+mj-lt"/>
              <a:buAutoNum type="arabicPeriod"/>
            </a:pPr>
            <a:r>
              <a:rPr lang="en-US" altLang="zh-CN" sz="2400" dirty="0">
                <a:latin typeface="Times New Roman" panose="02020603050405020304" pitchFamily="18" charset="0"/>
                <a:cs typeface="Times New Roman" panose="02020603050405020304" pitchFamily="18" charset="0"/>
              </a:rPr>
              <a:t>Design experiments to verify the veracity of the above findings.</a:t>
            </a:r>
          </a:p>
          <a:p>
            <a:pPr marL="457200" indent="-457200">
              <a:lnSpc>
                <a:spcPts val="3000"/>
              </a:lnSpc>
              <a:buFont typeface="+mj-lt"/>
              <a:buAutoNum type="arabicPeriod"/>
            </a:pPr>
            <a:endParaRPr lang="en-US" altLang="zh-CN" sz="2400" dirty="0">
              <a:latin typeface="Times New Roman" panose="02020603050405020304" pitchFamily="18" charset="0"/>
              <a:cs typeface="Times New Roman" panose="02020603050405020304" pitchFamily="18" charset="0"/>
            </a:endParaRPr>
          </a:p>
          <a:p>
            <a:pPr marL="457200" indent="-457200">
              <a:lnSpc>
                <a:spcPts val="3000"/>
              </a:lnSpc>
              <a:buFont typeface="+mj-lt"/>
              <a:buAutoNum type="arabicPeriod"/>
            </a:pPr>
            <a:r>
              <a:rPr lang="en-US" altLang="zh-CN" sz="2400" dirty="0">
                <a:latin typeface="Times New Roman" panose="02020603050405020304" pitchFamily="18" charset="0"/>
                <a:cs typeface="Times New Roman" panose="02020603050405020304" pitchFamily="18" charset="0"/>
              </a:rPr>
              <a:t>The relationship between non-stationary and damage was quantified.</a:t>
            </a:r>
          </a:p>
          <a:p>
            <a:pPr marL="457200" indent="-457200">
              <a:lnSpc>
                <a:spcPts val="3000"/>
              </a:lnSpc>
              <a:buFont typeface="+mj-lt"/>
              <a:buAutoNum type="arabicPeriod"/>
            </a:pPr>
            <a:endParaRPr lang="en-US" altLang="zh-CN" sz="2400" dirty="0">
              <a:latin typeface="Times New Roman" panose="02020603050405020304" pitchFamily="18" charset="0"/>
              <a:cs typeface="Times New Roman" panose="02020603050405020304" pitchFamily="18" charset="0"/>
            </a:endParaRPr>
          </a:p>
          <a:p>
            <a:pPr marL="457200" indent="-457200">
              <a:lnSpc>
                <a:spcPts val="3000"/>
              </a:lnSpc>
              <a:buFont typeface="+mj-lt"/>
              <a:buAutoNum type="arabicPeriod"/>
            </a:pPr>
            <a:r>
              <a:rPr lang="en-US" altLang="zh-CN" sz="2400" dirty="0">
                <a:latin typeface="Times New Roman" panose="02020603050405020304" pitchFamily="18" charset="0"/>
                <a:cs typeface="Times New Roman" panose="02020603050405020304" pitchFamily="18" charset="0"/>
              </a:rPr>
              <a:t>Improve fatigue damage assessment for non-Gaussian and non-stationary.</a:t>
            </a:r>
          </a:p>
        </p:txBody>
      </p:sp>
    </p:spTree>
    <p:extLst>
      <p:ext uri="{BB962C8B-B14F-4D97-AF65-F5344CB8AC3E}">
        <p14:creationId xmlns:p14="http://schemas.microsoft.com/office/powerpoint/2010/main" val="352547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p:txBody>
          <a:bodyPr/>
          <a:lstStyle/>
          <a:p>
            <a:fld id="{69E57DC2-970A-4B3E-BB1C-7A09969E49DF}" type="slidenum">
              <a:rPr lang="en-US" smtClean="0"/>
              <a:t>17</a:t>
            </a:fld>
            <a:endParaRPr lang="en-US" dirty="0"/>
          </a:p>
        </p:txBody>
      </p:sp>
      <p:sp>
        <p:nvSpPr>
          <p:cNvPr id="4" name="文本框 3"/>
          <p:cNvSpPr txBox="1"/>
          <p:nvPr/>
        </p:nvSpPr>
        <p:spPr>
          <a:xfrm>
            <a:off x="1869391" y="2241315"/>
            <a:ext cx="9151034" cy="927883"/>
          </a:xfrm>
          <a:prstGeom prst="rect">
            <a:avLst/>
          </a:prstGeom>
          <a:noFill/>
        </p:spPr>
        <p:txBody>
          <a:bodyPr wrap="square" rtlCol="0">
            <a:spAutoFit/>
          </a:bodyPr>
          <a:lstStyle/>
          <a:p>
            <a:pPr>
              <a:lnSpc>
                <a:spcPts val="3000"/>
              </a:lnSpc>
            </a:pPr>
            <a:r>
              <a:rPr lang="en-US" altLang="zh-CN" sz="5400" dirty="0">
                <a:latin typeface="Times New Roman" panose="02020603050405020304" pitchFamily="18" charset="0"/>
                <a:cs typeface="Times New Roman" panose="02020603050405020304" pitchFamily="18" charset="0"/>
              </a:rPr>
              <a:t>Thank you for your attention </a:t>
            </a:r>
          </a:p>
          <a:p>
            <a:pPr marL="457200" indent="-457200">
              <a:lnSpc>
                <a:spcPts val="3000"/>
              </a:lnSpc>
              <a:buFont typeface="+mj-lt"/>
              <a:buAutoNum type="arabicPeriod"/>
            </a:pPr>
            <a:endParaRPr lang="en-US" altLang="zh-CN"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610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1600" y="349200"/>
            <a:ext cx="9601200" cy="861646"/>
          </a:xfrm>
        </p:spPr>
        <p:txBody>
          <a:bodyPr>
            <a:normAutofit/>
          </a:bodyPr>
          <a:lstStyle/>
          <a:p>
            <a:r>
              <a:rPr lang="en-US" altLang="zh-CN" dirty="0">
                <a:latin typeface="Times New Roman" panose="02020603050405020304" pitchFamily="18" charset="0"/>
                <a:cs typeface="Times New Roman" panose="02020603050405020304" pitchFamily="18" charset="0"/>
              </a:rPr>
              <a:t>Background and motivation</a:t>
            </a:r>
            <a:endParaRPr lang="zh-CN" altLang="en-US" dirty="0">
              <a:latin typeface="Times New Roman" panose="02020603050405020304" pitchFamily="18" charset="0"/>
              <a:cs typeface="Times New Roman" panose="02020603050405020304" pitchFamily="18" charset="0"/>
            </a:endParaRPr>
          </a:p>
        </p:txBody>
      </p:sp>
      <p:sp>
        <p:nvSpPr>
          <p:cNvPr id="5" name="灯片编号占位符 4"/>
          <p:cNvSpPr>
            <a:spLocks noGrp="1"/>
          </p:cNvSpPr>
          <p:nvPr>
            <p:ph type="sldNum" sz="quarter" idx="12"/>
          </p:nvPr>
        </p:nvSpPr>
        <p:spPr/>
        <p:txBody>
          <a:bodyPr/>
          <a:lstStyle/>
          <a:p>
            <a:fld id="{69E57DC2-970A-4B3E-BB1C-7A09969E49DF}" type="slidenum">
              <a:rPr lang="en-US" smtClean="0"/>
              <a:t>2</a:t>
            </a:fld>
            <a:endParaRPr lang="en-US" dirty="0"/>
          </a:p>
        </p:txBody>
      </p:sp>
      <p:sp>
        <p:nvSpPr>
          <p:cNvPr id="6" name="矩形 5"/>
          <p:cNvSpPr/>
          <p:nvPr/>
        </p:nvSpPr>
        <p:spPr>
          <a:xfrm>
            <a:off x="831600" y="1582482"/>
            <a:ext cx="5868303" cy="701731"/>
          </a:xfrm>
          <a:prstGeom prst="rect">
            <a:avLst/>
          </a:prstGeom>
        </p:spPr>
        <p:txBody>
          <a:bodyPr wrap="square">
            <a:spAutoFit/>
          </a:bodyPr>
          <a:lstStyle/>
          <a:p>
            <a:pPr lvl="0" defTabSz="914400">
              <a:lnSpc>
                <a:spcPct val="90000"/>
              </a:lnSpc>
              <a:spcBef>
                <a:spcPts val="1000"/>
              </a:spcBef>
            </a:pPr>
            <a:r>
              <a:rPr lang="en-US" altLang="zh-CN" sz="4400" dirty="0"/>
              <a:t>Why fatigue estimation</a:t>
            </a:r>
            <a:endParaRPr lang="en-US" altLang="zh-CN" sz="2800" dirty="0">
              <a:solidFill>
                <a:prstClr val="black"/>
              </a:solidFill>
            </a:endParaRPr>
          </a:p>
        </p:txBody>
      </p:sp>
      <p:sp>
        <p:nvSpPr>
          <p:cNvPr id="11" name="矩形 10"/>
          <p:cNvSpPr/>
          <p:nvPr/>
        </p:nvSpPr>
        <p:spPr>
          <a:xfrm>
            <a:off x="908514" y="2403854"/>
            <a:ext cx="4876990" cy="1512209"/>
          </a:xfrm>
          <a:prstGeom prst="rect">
            <a:avLst/>
          </a:prstGeom>
        </p:spPr>
        <p:txBody>
          <a:bodyPr wrap="square">
            <a:spAutoFit/>
          </a:bodyPr>
          <a:lstStyle/>
          <a:p>
            <a:pPr lvl="0" defTabSz="914400">
              <a:lnSpc>
                <a:spcPct val="90000"/>
              </a:lnSpc>
              <a:spcBef>
                <a:spcPts val="1000"/>
              </a:spcBef>
            </a:pPr>
            <a:r>
              <a:rPr lang="en-US" altLang="zh-CN" sz="2800" dirty="0"/>
              <a:t>Condition Monitoring – Rest life  </a:t>
            </a:r>
          </a:p>
          <a:p>
            <a:pPr marL="457200" lvl="0" indent="-457200" defTabSz="914400">
              <a:lnSpc>
                <a:spcPct val="90000"/>
              </a:lnSpc>
              <a:spcBef>
                <a:spcPts val="1000"/>
              </a:spcBef>
              <a:buFont typeface="Arial" panose="020B0604020202020204" pitchFamily="34" charset="0"/>
              <a:buChar char="•"/>
            </a:pPr>
            <a:r>
              <a:rPr lang="en-US" altLang="zh-CN" sz="2800" dirty="0">
                <a:solidFill>
                  <a:prstClr val="black"/>
                </a:solidFill>
              </a:rPr>
              <a:t>Life estimation </a:t>
            </a:r>
          </a:p>
          <a:p>
            <a:pPr marL="457200" lvl="0" indent="-457200" defTabSz="914400">
              <a:lnSpc>
                <a:spcPct val="90000"/>
              </a:lnSpc>
              <a:spcBef>
                <a:spcPts val="1000"/>
              </a:spcBef>
              <a:buFont typeface="Arial" panose="020B0604020202020204" pitchFamily="34" charset="0"/>
              <a:buChar char="•"/>
            </a:pPr>
            <a:r>
              <a:rPr lang="en-US" altLang="zh-CN" sz="2800" dirty="0">
                <a:solidFill>
                  <a:prstClr val="black"/>
                </a:solidFill>
              </a:rPr>
              <a:t>damage assessment</a:t>
            </a:r>
          </a:p>
        </p:txBody>
      </p:sp>
      <p:sp>
        <p:nvSpPr>
          <p:cNvPr id="3" name="矩形 2"/>
          <p:cNvSpPr/>
          <p:nvPr/>
        </p:nvSpPr>
        <p:spPr>
          <a:xfrm>
            <a:off x="908514" y="4035704"/>
            <a:ext cx="6096000" cy="677108"/>
          </a:xfrm>
          <a:prstGeom prst="rect">
            <a:avLst/>
          </a:prstGeom>
        </p:spPr>
        <p:txBody>
          <a:bodyPr>
            <a:spAutoFit/>
          </a:bodyPr>
          <a:lstStyle/>
          <a:p>
            <a:r>
              <a:rPr lang="zh-CN" altLang="en-US" sz="2000" b="1" dirty="0"/>
              <a:t>New challenges</a:t>
            </a:r>
            <a:r>
              <a:rPr lang="zh-CN" altLang="en-US" dirty="0"/>
              <a:t>, more complex structure, more variable load and more accurate requirements</a:t>
            </a:r>
          </a:p>
        </p:txBody>
      </p:sp>
    </p:spTree>
    <p:extLst>
      <p:ext uri="{BB962C8B-B14F-4D97-AF65-F5344CB8AC3E}">
        <p14:creationId xmlns:p14="http://schemas.microsoft.com/office/powerpoint/2010/main" val="375017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1600" y="349200"/>
            <a:ext cx="9601200" cy="861646"/>
          </a:xfrm>
        </p:spPr>
        <p:txBody>
          <a:bodyPr>
            <a:normAutofit/>
          </a:bodyPr>
          <a:lstStyle/>
          <a:p>
            <a:r>
              <a:rPr lang="en-US" altLang="zh-CN" dirty="0">
                <a:latin typeface="Times New Roman" panose="02020603050405020304" pitchFamily="18" charset="0"/>
                <a:cs typeface="Times New Roman" panose="02020603050405020304" pitchFamily="18" charset="0"/>
              </a:rPr>
              <a:t>Background and motivation</a:t>
            </a:r>
            <a:endParaRPr lang="zh-CN" altLang="en-US" dirty="0">
              <a:latin typeface="Times New Roman" panose="02020603050405020304" pitchFamily="18" charset="0"/>
              <a:cs typeface="Times New Roman" panose="02020603050405020304" pitchFamily="18" charset="0"/>
            </a:endParaRPr>
          </a:p>
        </p:txBody>
      </p:sp>
      <p:sp>
        <p:nvSpPr>
          <p:cNvPr id="5" name="灯片编号占位符 4"/>
          <p:cNvSpPr>
            <a:spLocks noGrp="1"/>
          </p:cNvSpPr>
          <p:nvPr>
            <p:ph type="sldNum" sz="quarter" idx="12"/>
          </p:nvPr>
        </p:nvSpPr>
        <p:spPr/>
        <p:txBody>
          <a:bodyPr/>
          <a:lstStyle/>
          <a:p>
            <a:fld id="{69E57DC2-970A-4B3E-BB1C-7A09969E49DF}" type="slidenum">
              <a:rPr lang="en-US" smtClean="0"/>
              <a:t>3</a:t>
            </a:fld>
            <a:endParaRPr lang="en-US" dirty="0"/>
          </a:p>
        </p:txBody>
      </p:sp>
      <p:sp>
        <p:nvSpPr>
          <p:cNvPr id="6" name="矩形 5"/>
          <p:cNvSpPr/>
          <p:nvPr/>
        </p:nvSpPr>
        <p:spPr>
          <a:xfrm>
            <a:off x="831600" y="1582482"/>
            <a:ext cx="4114869" cy="2249847"/>
          </a:xfrm>
          <a:prstGeom prst="rect">
            <a:avLst/>
          </a:prstGeom>
        </p:spPr>
        <p:txBody>
          <a:bodyPr wrap="square">
            <a:spAutoFit/>
          </a:bodyPr>
          <a:lstStyle/>
          <a:p>
            <a:pPr lvl="0" defTabSz="914400">
              <a:lnSpc>
                <a:spcPct val="90000"/>
              </a:lnSpc>
              <a:spcBef>
                <a:spcPts val="1000"/>
              </a:spcBef>
            </a:pPr>
            <a:r>
              <a:rPr lang="en-US" altLang="zh-CN" sz="4400" dirty="0"/>
              <a:t>Real service load</a:t>
            </a:r>
          </a:p>
          <a:p>
            <a:pPr marL="457200" lvl="0" indent="-457200" defTabSz="914400">
              <a:lnSpc>
                <a:spcPct val="90000"/>
              </a:lnSpc>
              <a:spcBef>
                <a:spcPts val="1000"/>
              </a:spcBef>
              <a:buFont typeface="Arial" panose="020B0604020202020204" pitchFamily="34" charset="0"/>
              <a:buChar char="•"/>
            </a:pPr>
            <a:r>
              <a:rPr lang="en-US" altLang="zh-CN" sz="2800" dirty="0">
                <a:solidFill>
                  <a:prstClr val="black"/>
                </a:solidFill>
              </a:rPr>
              <a:t>Random</a:t>
            </a:r>
          </a:p>
          <a:p>
            <a:pPr marL="457200" lvl="0" indent="-457200" defTabSz="914400">
              <a:lnSpc>
                <a:spcPct val="90000"/>
              </a:lnSpc>
              <a:spcBef>
                <a:spcPts val="1000"/>
              </a:spcBef>
              <a:buFont typeface="Arial" panose="020B0604020202020204" pitchFamily="34" charset="0"/>
              <a:buChar char="•"/>
            </a:pPr>
            <a:r>
              <a:rPr lang="en-US" altLang="zh-CN" sz="2800" dirty="0">
                <a:solidFill>
                  <a:prstClr val="black"/>
                </a:solidFill>
              </a:rPr>
              <a:t>Non-Gaussian </a:t>
            </a:r>
          </a:p>
          <a:p>
            <a:pPr marL="457200" lvl="0" indent="-457200" defTabSz="914400">
              <a:lnSpc>
                <a:spcPct val="90000"/>
              </a:lnSpc>
              <a:spcBef>
                <a:spcPts val="1000"/>
              </a:spcBef>
              <a:buFont typeface="Arial" panose="020B0604020202020204" pitchFamily="34" charset="0"/>
              <a:buChar char="•"/>
            </a:pPr>
            <a:r>
              <a:rPr lang="en-US" altLang="zh-CN" sz="2800" dirty="0">
                <a:solidFill>
                  <a:prstClr val="black"/>
                </a:solidFill>
              </a:rPr>
              <a:t>Non-stationary</a:t>
            </a:r>
          </a:p>
        </p:txBody>
      </p:sp>
      <p:sp>
        <p:nvSpPr>
          <p:cNvPr id="8" name="右箭头 7"/>
          <p:cNvSpPr/>
          <p:nvPr/>
        </p:nvSpPr>
        <p:spPr>
          <a:xfrm>
            <a:off x="3949336" y="2995749"/>
            <a:ext cx="1889761" cy="191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88525" y="2621280"/>
            <a:ext cx="1811384" cy="3744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ln w="0"/>
                <a:solidFill>
                  <a:schemeClr val="accent1"/>
                </a:solidFill>
                <a:effectLst>
                  <a:outerShdw blurRad="38100" dist="25400" dir="5400000" algn="ctr" rotWithShape="0">
                    <a:srgbClr val="6E747A">
                      <a:alpha val="43000"/>
                    </a:srgbClr>
                  </a:outerShdw>
                </a:effectLst>
              </a:rPr>
              <a:t>Kurtosis increase</a:t>
            </a: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10" name="矩形 9"/>
          <p:cNvSpPr/>
          <p:nvPr/>
        </p:nvSpPr>
        <p:spPr>
          <a:xfrm>
            <a:off x="6031673" y="2860710"/>
            <a:ext cx="4143442" cy="461665"/>
          </a:xfrm>
          <a:prstGeom prst="rect">
            <a:avLst/>
          </a:prstGeom>
        </p:spPr>
        <p:txBody>
          <a:bodyPr wrap="none">
            <a:spAutoFit/>
          </a:bodyPr>
          <a:lstStyle/>
          <a:p>
            <a:r>
              <a:rPr lang="en-US" altLang="zh-CN" sz="2400" dirty="0">
                <a:solidFill>
                  <a:prstClr val="black"/>
                </a:solidFill>
              </a:rPr>
              <a:t>Non-Gaussian &amp; Non-stationary</a:t>
            </a:r>
            <a:endParaRPr lang="zh-CN" altLang="en-US" sz="2400" dirty="0"/>
          </a:p>
        </p:txBody>
      </p:sp>
      <p:sp>
        <p:nvSpPr>
          <p:cNvPr id="11" name="矩形 10"/>
          <p:cNvSpPr/>
          <p:nvPr/>
        </p:nvSpPr>
        <p:spPr>
          <a:xfrm>
            <a:off x="831600" y="3958115"/>
            <a:ext cx="5216775" cy="2028248"/>
          </a:xfrm>
          <a:prstGeom prst="rect">
            <a:avLst/>
          </a:prstGeom>
        </p:spPr>
        <p:txBody>
          <a:bodyPr wrap="square">
            <a:spAutoFit/>
          </a:bodyPr>
          <a:lstStyle/>
          <a:p>
            <a:pPr lvl="0" defTabSz="914400">
              <a:lnSpc>
                <a:spcPct val="90000"/>
              </a:lnSpc>
              <a:spcBef>
                <a:spcPts val="1000"/>
              </a:spcBef>
            </a:pPr>
            <a:r>
              <a:rPr lang="en-US" altLang="zh-CN" sz="2800" dirty="0"/>
              <a:t>Frequency method  </a:t>
            </a:r>
          </a:p>
          <a:p>
            <a:pPr marL="457200" lvl="0" indent="-457200" defTabSz="914400">
              <a:lnSpc>
                <a:spcPct val="90000"/>
              </a:lnSpc>
              <a:spcBef>
                <a:spcPts val="1000"/>
              </a:spcBef>
              <a:buFont typeface="Arial" panose="020B0604020202020204" pitchFamily="34" charset="0"/>
              <a:buChar char="•"/>
            </a:pPr>
            <a:r>
              <a:rPr lang="en-US" altLang="zh-CN" sz="2800" dirty="0">
                <a:solidFill>
                  <a:prstClr val="black"/>
                </a:solidFill>
              </a:rPr>
              <a:t>PSD approach</a:t>
            </a:r>
          </a:p>
          <a:p>
            <a:pPr marL="457200" lvl="0" indent="-457200" defTabSz="914400">
              <a:lnSpc>
                <a:spcPct val="90000"/>
              </a:lnSpc>
              <a:spcBef>
                <a:spcPts val="1000"/>
              </a:spcBef>
              <a:buFont typeface="Arial" panose="020B0604020202020204" pitchFamily="34" charset="0"/>
              <a:buChar char="•"/>
            </a:pPr>
            <a:r>
              <a:rPr lang="en-US" altLang="zh-CN" sz="2800" dirty="0">
                <a:solidFill>
                  <a:prstClr val="black"/>
                </a:solidFill>
              </a:rPr>
              <a:t>Kurtosis control </a:t>
            </a:r>
          </a:p>
          <a:p>
            <a:pPr marL="457200" lvl="0" indent="-457200" defTabSz="914400">
              <a:lnSpc>
                <a:spcPct val="90000"/>
              </a:lnSpc>
              <a:spcBef>
                <a:spcPts val="1000"/>
              </a:spcBef>
              <a:buFont typeface="Arial" panose="020B0604020202020204" pitchFamily="34" charset="0"/>
              <a:buChar char="•"/>
            </a:pPr>
            <a:r>
              <a:rPr lang="en-US" altLang="zh-CN" sz="2800" dirty="0">
                <a:solidFill>
                  <a:prstClr val="black"/>
                </a:solidFill>
              </a:rPr>
              <a:t>Non-stationary index</a:t>
            </a:r>
          </a:p>
        </p:txBody>
      </p:sp>
      <p:sp>
        <p:nvSpPr>
          <p:cNvPr id="12" name="右箭头 11"/>
          <p:cNvSpPr/>
          <p:nvPr/>
        </p:nvSpPr>
        <p:spPr>
          <a:xfrm>
            <a:off x="4687319" y="5011484"/>
            <a:ext cx="1889761" cy="191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003223" y="4418242"/>
            <a:ext cx="2826577" cy="1569660"/>
          </a:xfrm>
          <a:prstGeom prst="rect">
            <a:avLst/>
          </a:prstGeom>
        </p:spPr>
        <p:txBody>
          <a:bodyPr wrap="square">
            <a:spAutoFit/>
          </a:bodyPr>
          <a:lstStyle/>
          <a:p>
            <a:r>
              <a:rPr lang="en-US" altLang="zh-CN" sz="2400" dirty="0">
                <a:solidFill>
                  <a:prstClr val="black"/>
                </a:solidFill>
              </a:rPr>
              <a:t>Kurtosis control </a:t>
            </a:r>
          </a:p>
          <a:p>
            <a:pPr algn="ctr"/>
            <a:r>
              <a:rPr lang="en-US" altLang="zh-CN" sz="2400" dirty="0">
                <a:solidFill>
                  <a:prstClr val="black"/>
                </a:solidFill>
              </a:rPr>
              <a:t>+ </a:t>
            </a:r>
          </a:p>
          <a:p>
            <a:r>
              <a:rPr lang="en-US" altLang="zh-CN" sz="2400" dirty="0">
                <a:solidFill>
                  <a:prstClr val="black"/>
                </a:solidFill>
              </a:rPr>
              <a:t>Non-stationary index</a:t>
            </a:r>
          </a:p>
          <a:p>
            <a:pPr algn="ctr"/>
            <a:r>
              <a:rPr lang="en-US" altLang="zh-CN" sz="2400" dirty="0">
                <a:solidFill>
                  <a:prstClr val="black"/>
                </a:solidFill>
              </a:rPr>
              <a:t>?</a:t>
            </a:r>
            <a:endParaRPr lang="zh-CN" altLang="en-US" sz="2400" dirty="0"/>
          </a:p>
        </p:txBody>
      </p:sp>
    </p:spTree>
    <p:extLst>
      <p:ext uri="{BB962C8B-B14F-4D97-AF65-F5344CB8AC3E}">
        <p14:creationId xmlns:p14="http://schemas.microsoft.com/office/powerpoint/2010/main" val="297033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p:txBody>
          <a:bodyPr/>
          <a:lstStyle/>
          <a:p>
            <a:fld id="{69E57DC2-970A-4B3E-BB1C-7A09969E49DF}" type="slidenum">
              <a:rPr lang="en-US" smtClean="0"/>
              <a:t>4</a:t>
            </a:fld>
            <a:endParaRPr lang="en-US" dirty="0"/>
          </a:p>
        </p:txBody>
      </p:sp>
      <p:sp>
        <p:nvSpPr>
          <p:cNvPr id="4" name="文本框 3"/>
          <p:cNvSpPr txBox="1"/>
          <p:nvPr/>
        </p:nvSpPr>
        <p:spPr>
          <a:xfrm>
            <a:off x="831166" y="1545990"/>
            <a:ext cx="9151034" cy="2785378"/>
          </a:xfrm>
          <a:prstGeom prst="rect">
            <a:avLst/>
          </a:prstGeom>
          <a:noFill/>
        </p:spPr>
        <p:txBody>
          <a:bodyPr wrap="square" rtlCol="0">
            <a:spAutoFit/>
          </a:bodyPr>
          <a:lstStyle/>
          <a:p>
            <a:pPr marL="457200" indent="-457200">
              <a:lnSpc>
                <a:spcPts val="3000"/>
              </a:lnSpc>
              <a:buFont typeface="+mj-lt"/>
              <a:buAutoNum type="arabicPeriod"/>
            </a:pPr>
            <a:r>
              <a:rPr lang="en-US" altLang="zh-CN" sz="2400" dirty="0">
                <a:latin typeface="Times New Roman" panose="02020603050405020304" pitchFamily="18" charset="0"/>
                <a:cs typeface="Times New Roman" panose="02020603050405020304" pitchFamily="18" charset="0"/>
              </a:rPr>
              <a:t>The existing non-stationary index are not sufficient to represent the non-stationary state</a:t>
            </a:r>
          </a:p>
          <a:p>
            <a:pPr marL="457200" indent="-457200">
              <a:lnSpc>
                <a:spcPts val="3000"/>
              </a:lnSpc>
              <a:buFont typeface="+mj-lt"/>
              <a:buAutoNum type="arabicPeriod"/>
            </a:pPr>
            <a:endParaRPr lang="en-US" altLang="zh-CN" sz="2400" dirty="0">
              <a:latin typeface="Times New Roman" panose="02020603050405020304" pitchFamily="18" charset="0"/>
              <a:cs typeface="Times New Roman" panose="02020603050405020304" pitchFamily="18" charset="0"/>
            </a:endParaRPr>
          </a:p>
          <a:p>
            <a:pPr marL="457200" indent="-457200">
              <a:lnSpc>
                <a:spcPts val="3000"/>
              </a:lnSpc>
              <a:buFont typeface="+mj-lt"/>
              <a:buAutoNum type="arabicPeriod"/>
            </a:pPr>
            <a:r>
              <a:rPr lang="en-US" altLang="zh-CN" sz="2400" dirty="0">
                <a:latin typeface="Times New Roman" panose="02020603050405020304" pitchFamily="18" charset="0"/>
                <a:cs typeface="Times New Roman" panose="02020603050405020304" pitchFamily="18" charset="0"/>
              </a:rPr>
              <a:t>How does non-stationary effect on non-Gaussian fatigue damage estimation.</a:t>
            </a:r>
          </a:p>
          <a:p>
            <a:pPr marL="457200" indent="-457200">
              <a:lnSpc>
                <a:spcPts val="3000"/>
              </a:lnSpc>
              <a:buFont typeface="+mj-lt"/>
              <a:buAutoNum type="arabicPeriod"/>
            </a:pPr>
            <a:endParaRPr lang="en-US" altLang="zh-CN" sz="2400" dirty="0">
              <a:latin typeface="Times New Roman" panose="02020603050405020304" pitchFamily="18" charset="0"/>
              <a:cs typeface="Times New Roman" panose="02020603050405020304" pitchFamily="18" charset="0"/>
            </a:endParaRPr>
          </a:p>
          <a:p>
            <a:pPr marL="457200" indent="-457200">
              <a:lnSpc>
                <a:spcPts val="3000"/>
              </a:lnSpc>
              <a:buFont typeface="+mj-lt"/>
              <a:buAutoNum type="arabicPeriod"/>
            </a:pPr>
            <a:endParaRPr lang="en-US" altLang="zh-CN" sz="2400" dirty="0">
              <a:latin typeface="Times New Roman" panose="02020603050405020304" pitchFamily="18" charset="0"/>
              <a:cs typeface="Times New Roman" panose="02020603050405020304" pitchFamily="18" charset="0"/>
            </a:endParaRPr>
          </a:p>
        </p:txBody>
      </p:sp>
      <p:sp>
        <p:nvSpPr>
          <p:cNvPr id="25" name="标题 1"/>
          <p:cNvSpPr>
            <a:spLocks noGrp="1"/>
          </p:cNvSpPr>
          <p:nvPr>
            <p:ph type="title"/>
          </p:nvPr>
        </p:nvSpPr>
        <p:spPr>
          <a:xfrm>
            <a:off x="831600" y="349200"/>
            <a:ext cx="9601200" cy="861646"/>
          </a:xfrm>
        </p:spPr>
        <p:txBody>
          <a:bodyPr>
            <a:normAutofit/>
          </a:bodyPr>
          <a:lstStyle/>
          <a:p>
            <a:r>
              <a:rPr lang="en-US" altLang="zh-CN" dirty="0">
                <a:latin typeface="Times New Roman" panose="02020603050405020304" pitchFamily="18" charset="0"/>
                <a:cs typeface="Times New Roman" panose="02020603050405020304" pitchFamily="18" charset="0"/>
              </a:rPr>
              <a:t>Problem</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48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p:txBody>
          <a:bodyPr/>
          <a:lstStyle/>
          <a:p>
            <a:fld id="{69E57DC2-970A-4B3E-BB1C-7A09969E49DF}" type="slidenum">
              <a:rPr lang="en-US" smtClean="0"/>
              <a:t>5</a:t>
            </a:fld>
            <a:endParaRPr lang="en-US" dirty="0"/>
          </a:p>
        </p:txBody>
      </p:sp>
      <p:sp>
        <p:nvSpPr>
          <p:cNvPr id="25" name="标题 1"/>
          <p:cNvSpPr>
            <a:spLocks noGrp="1"/>
          </p:cNvSpPr>
          <p:nvPr>
            <p:ph type="title"/>
          </p:nvPr>
        </p:nvSpPr>
        <p:spPr>
          <a:xfrm>
            <a:off x="831600" y="349200"/>
            <a:ext cx="9601200" cy="861646"/>
          </a:xfrm>
        </p:spPr>
        <p:txBody>
          <a:bodyPr>
            <a:normAutofit/>
          </a:bodyPr>
          <a:lstStyle/>
          <a:p>
            <a:r>
              <a:rPr lang="en-US" altLang="zh-CN" dirty="0">
                <a:latin typeface="Times New Roman" panose="02020603050405020304" pitchFamily="18" charset="0"/>
                <a:cs typeface="Times New Roman" panose="02020603050405020304" pitchFamily="18" charset="0"/>
              </a:rPr>
              <a:t>Set-up and specimen design</a:t>
            </a:r>
            <a:r>
              <a:rPr lang="en-US" altLang="zh-CN" baseline="30000" dirty="0">
                <a:latin typeface="Times New Roman" panose="02020603050405020304" pitchFamily="18" charset="0"/>
                <a:cs typeface="Times New Roman" panose="02020603050405020304" pitchFamily="18" charset="0"/>
              </a:rPr>
              <a:t>[1,2]</a:t>
            </a:r>
            <a:endParaRPr lang="zh-CN" altLang="en-US" baseline="30000" dirty="0">
              <a:latin typeface="Times New Roman" panose="02020603050405020304" pitchFamily="18" charset="0"/>
              <a:cs typeface="Times New Roman" panose="02020603050405020304" pitchFamily="18" charset="0"/>
            </a:endParaRPr>
          </a:p>
        </p:txBody>
      </p:sp>
      <p:grpSp>
        <p:nvGrpSpPr>
          <p:cNvPr id="5" name="组合 4"/>
          <p:cNvGrpSpPr/>
          <p:nvPr/>
        </p:nvGrpSpPr>
        <p:grpSpPr>
          <a:xfrm>
            <a:off x="-354639" y="1164135"/>
            <a:ext cx="7905193" cy="3505836"/>
            <a:chOff x="-354639" y="1164135"/>
            <a:chExt cx="5410955" cy="2114845"/>
          </a:xfrm>
        </p:grpSpPr>
        <p:pic>
          <p:nvPicPr>
            <p:cNvPr id="6" name="图片 5"/>
            <p:cNvPicPr>
              <a:picLocks noChangeAspect="1"/>
            </p:cNvPicPr>
            <p:nvPr/>
          </p:nvPicPr>
          <p:blipFill>
            <a:blip r:embed="rId3"/>
            <a:stretch>
              <a:fillRect/>
            </a:stretch>
          </p:blipFill>
          <p:spPr>
            <a:xfrm>
              <a:off x="-354639" y="1164135"/>
              <a:ext cx="5410955" cy="2114845"/>
            </a:xfrm>
            <a:prstGeom prst="rect">
              <a:avLst/>
            </a:prstGeom>
          </p:spPr>
        </p:pic>
        <p:sp>
          <p:nvSpPr>
            <p:cNvPr id="7" name="矩形 6"/>
            <p:cNvSpPr/>
            <p:nvPr/>
          </p:nvSpPr>
          <p:spPr>
            <a:xfrm>
              <a:off x="247828" y="2586190"/>
              <a:ext cx="359713" cy="209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4"/>
          <a:stretch>
            <a:fillRect/>
          </a:stretch>
        </p:blipFill>
        <p:spPr>
          <a:xfrm>
            <a:off x="7829076" y="1254042"/>
            <a:ext cx="3191349" cy="1502960"/>
          </a:xfrm>
          <a:prstGeom prst="rect">
            <a:avLst/>
          </a:prstGeom>
        </p:spPr>
      </p:pic>
      <p:pic>
        <p:nvPicPr>
          <p:cNvPr id="10" name="图片 9"/>
          <p:cNvPicPr/>
          <p:nvPr/>
        </p:nvPicPr>
        <p:blipFill>
          <a:blip r:embed="rId5">
            <a:extLst>
              <a:ext uri="{28A0092B-C50C-407E-A947-70E740481C1C}">
                <a14:useLocalDpi xmlns:a14="http://schemas.microsoft.com/office/drawing/2010/main" val="0"/>
              </a:ext>
            </a:extLst>
          </a:blip>
          <a:srcRect/>
          <a:stretch>
            <a:fillRect/>
          </a:stretch>
        </p:blipFill>
        <p:spPr bwMode="auto">
          <a:xfrm>
            <a:off x="6454588" y="2883049"/>
            <a:ext cx="4565837" cy="3150135"/>
          </a:xfrm>
          <a:prstGeom prst="rect">
            <a:avLst/>
          </a:prstGeom>
          <a:noFill/>
        </p:spPr>
      </p:pic>
      <p:sp>
        <p:nvSpPr>
          <p:cNvPr id="11" name="Rectangle 1">
            <a:extLst>
              <a:ext uri="{FF2B5EF4-FFF2-40B4-BE49-F238E27FC236}">
                <a16:creationId xmlns:a16="http://schemas.microsoft.com/office/drawing/2014/main" id="{B4BCBDD7-7FB4-47E7-B07D-CD6F9D5D7A31}"/>
              </a:ext>
            </a:extLst>
          </p:cNvPr>
          <p:cNvSpPr>
            <a:spLocks noChangeArrowheads="1"/>
          </p:cNvSpPr>
          <p:nvPr/>
        </p:nvSpPr>
        <p:spPr bwMode="auto">
          <a:xfrm>
            <a:off x="3455082" y="4611352"/>
            <a:ext cx="33408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bmk="_Toc32312685">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Shaker LDS V650</a:t>
            </a:r>
            <a:endParaRPr kumimoji="0" lang="en-US" altLang="zh-CN" b="0" i="0" u="none" strike="noStrike" cap="none" normalizeH="0" baseline="0" dirty="0">
              <a:ln>
                <a:noFill/>
              </a:ln>
              <a:solidFill>
                <a:schemeClr val="tx1"/>
              </a:solidFill>
              <a:effectLst/>
              <a:latin typeface="Arial" panose="020B0604020202020204" pitchFamily="34" charset="0"/>
            </a:endParaRPr>
          </a:p>
        </p:txBody>
      </p:sp>
      <p:sp>
        <p:nvSpPr>
          <p:cNvPr id="12" name="矩形 11"/>
          <p:cNvSpPr/>
          <p:nvPr/>
        </p:nvSpPr>
        <p:spPr>
          <a:xfrm>
            <a:off x="560782" y="6033184"/>
            <a:ext cx="10071219" cy="646331"/>
          </a:xfrm>
          <a:prstGeom prst="rect">
            <a:avLst/>
          </a:prstGeom>
        </p:spPr>
        <p:txBody>
          <a:bodyPr wrap="none">
            <a:spAutoFit/>
          </a:bodyPr>
          <a:lstStyle/>
          <a:p>
            <a:r>
              <a:rPr lang="en-US" altLang="zh-CN" sz="1200" dirty="0"/>
              <a:t>[1] ASTM E206-72. (1988). </a:t>
            </a:r>
            <a:r>
              <a:rPr lang="en-US" altLang="zh-CN" sz="1200" i="1" dirty="0"/>
              <a:t>ASTM E206-72 (1979) Definitions of Terms Relating to Fatigue Testing and the Statistical Analysis of Fatigue Data (Withdrawn 1988)</a:t>
            </a:r>
            <a:r>
              <a:rPr lang="en-US" altLang="zh-CN" sz="1200" dirty="0"/>
              <a:t>.</a:t>
            </a:r>
            <a:endParaRPr lang="zh-CN" altLang="zh-CN" sz="1200" dirty="0"/>
          </a:p>
          <a:p>
            <a:r>
              <a:rPr lang="en-US" altLang="zh-CN" sz="1200" dirty="0"/>
              <a:t>[2] Caruso, H. (2001). MIL-STD-810F, test method standard for environmental engineering considerations and laboratory tests. </a:t>
            </a:r>
          </a:p>
          <a:p>
            <a:r>
              <a:rPr lang="en-US" altLang="zh-CN" sz="1200" i="1" dirty="0"/>
              <a:t>     Journal of the IEST</a:t>
            </a:r>
            <a:r>
              <a:rPr lang="en-US" altLang="zh-CN" sz="1200" dirty="0"/>
              <a:t>. </a:t>
            </a:r>
            <a:endParaRPr lang="zh-CN" altLang="zh-CN" sz="1200" dirty="0"/>
          </a:p>
        </p:txBody>
      </p:sp>
    </p:spTree>
    <p:extLst>
      <p:ext uri="{BB962C8B-B14F-4D97-AF65-F5344CB8AC3E}">
        <p14:creationId xmlns:p14="http://schemas.microsoft.com/office/powerpoint/2010/main" val="2523098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p:txBody>
          <a:bodyPr/>
          <a:lstStyle/>
          <a:p>
            <a:fld id="{69E57DC2-970A-4B3E-BB1C-7A09969E49DF}" type="slidenum">
              <a:rPr lang="en-US" smtClean="0">
                <a:solidFill>
                  <a:prstClr val="black">
                    <a:tint val="75000"/>
                  </a:prstClr>
                </a:solidFill>
              </a:rPr>
              <a:pPr/>
              <a:t>6</a:t>
            </a:fld>
            <a:endParaRPr lang="en-US" dirty="0">
              <a:solidFill>
                <a:prstClr val="black">
                  <a:tint val="75000"/>
                </a:prstClr>
              </a:solidFill>
            </a:endParaRPr>
          </a:p>
        </p:txBody>
      </p:sp>
      <p:graphicFrame>
        <p:nvGraphicFramePr>
          <p:cNvPr id="4" name="表格 3"/>
          <p:cNvGraphicFramePr>
            <a:graphicFrameLocks noGrp="1"/>
          </p:cNvGraphicFramePr>
          <p:nvPr/>
        </p:nvGraphicFramePr>
        <p:xfrm>
          <a:off x="5968887" y="2406771"/>
          <a:ext cx="6127248" cy="1715777"/>
        </p:xfrm>
        <a:graphic>
          <a:graphicData uri="http://schemas.openxmlformats.org/drawingml/2006/table">
            <a:tbl>
              <a:tblPr firstRow="1" firstCol="1" bandRow="1">
                <a:tableStyleId>{21E4AEA4-8DFA-4A89-87EB-49C32662AFE0}</a:tableStyleId>
              </a:tblPr>
              <a:tblGrid>
                <a:gridCol w="1531812">
                  <a:extLst>
                    <a:ext uri="{9D8B030D-6E8A-4147-A177-3AD203B41FA5}">
                      <a16:colId xmlns:a16="http://schemas.microsoft.com/office/drawing/2014/main" val="20000"/>
                    </a:ext>
                  </a:extLst>
                </a:gridCol>
                <a:gridCol w="1596630">
                  <a:extLst>
                    <a:ext uri="{9D8B030D-6E8A-4147-A177-3AD203B41FA5}">
                      <a16:colId xmlns:a16="http://schemas.microsoft.com/office/drawing/2014/main" val="20001"/>
                    </a:ext>
                  </a:extLst>
                </a:gridCol>
                <a:gridCol w="1553804">
                  <a:extLst>
                    <a:ext uri="{9D8B030D-6E8A-4147-A177-3AD203B41FA5}">
                      <a16:colId xmlns:a16="http://schemas.microsoft.com/office/drawing/2014/main" val="20002"/>
                    </a:ext>
                  </a:extLst>
                </a:gridCol>
                <a:gridCol w="1445002">
                  <a:extLst>
                    <a:ext uri="{9D8B030D-6E8A-4147-A177-3AD203B41FA5}">
                      <a16:colId xmlns:a16="http://schemas.microsoft.com/office/drawing/2014/main" val="20003"/>
                    </a:ext>
                  </a:extLst>
                </a:gridCol>
              </a:tblGrid>
              <a:tr h="490222">
                <a:tc>
                  <a:txBody>
                    <a:bodyPr/>
                    <a:lstStyle/>
                    <a:p>
                      <a:pPr algn="ctr">
                        <a:spcAft>
                          <a:spcPts val="0"/>
                        </a:spcAft>
                      </a:pPr>
                      <a:r>
                        <a:rPr lang="en-US" sz="1600" kern="100" dirty="0">
                          <a:effectLst/>
                        </a:rPr>
                        <a:t> </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600" kern="100" dirty="0">
                          <a:effectLst/>
                        </a:rPr>
                        <a:t>1</a:t>
                      </a:r>
                      <a:r>
                        <a:rPr lang="en-US" sz="1600" kern="100" baseline="30000" dirty="0">
                          <a:effectLst/>
                        </a:rPr>
                        <a:t>st</a:t>
                      </a:r>
                      <a:r>
                        <a:rPr lang="en-US" sz="1600" kern="100" dirty="0">
                          <a:effectLst/>
                        </a:rPr>
                        <a:t> bending mode </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a:effectLst/>
                        </a:rPr>
                        <a:t>2</a:t>
                      </a:r>
                      <a:r>
                        <a:rPr lang="en-US" sz="1600" kern="100" baseline="30000">
                          <a:effectLst/>
                        </a:rPr>
                        <a:t>nd</a:t>
                      </a:r>
                      <a:r>
                        <a:rPr lang="en-US" sz="1600" kern="100">
                          <a:effectLst/>
                        </a:rPr>
                        <a:t> bending mode</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600" kern="100" dirty="0">
                          <a:effectLst/>
                        </a:rPr>
                        <a:t>3</a:t>
                      </a:r>
                      <a:r>
                        <a:rPr lang="en-US" sz="1600" kern="100" baseline="30000" dirty="0">
                          <a:effectLst/>
                        </a:rPr>
                        <a:t>rd</a:t>
                      </a:r>
                      <a:r>
                        <a:rPr lang="en-US" sz="1600" kern="100" dirty="0">
                          <a:effectLst/>
                        </a:rPr>
                        <a:t> bending mode</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45111">
                <a:tc>
                  <a:txBody>
                    <a:bodyPr/>
                    <a:lstStyle/>
                    <a:p>
                      <a:pPr algn="ctr">
                        <a:spcAft>
                          <a:spcPts val="0"/>
                        </a:spcAft>
                      </a:pPr>
                      <a:r>
                        <a:rPr lang="en-US" sz="1600" kern="100">
                          <a:effectLst/>
                        </a:rPr>
                        <a:t>Modal analysis</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14.86Hz</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84.67 Hz</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242.8 Hz</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90222">
                <a:tc>
                  <a:txBody>
                    <a:bodyPr/>
                    <a:lstStyle/>
                    <a:p>
                      <a:pPr algn="ctr">
                        <a:spcAft>
                          <a:spcPts val="0"/>
                        </a:spcAft>
                      </a:pPr>
                      <a:r>
                        <a:rPr lang="en-US" sz="1600" kern="100" dirty="0">
                          <a:effectLst/>
                        </a:rPr>
                        <a:t>FEM before correction</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15.76 Hz</a:t>
                      </a:r>
                    </a:p>
                    <a:p>
                      <a:pPr algn="ctr">
                        <a:spcAft>
                          <a:spcPts val="0"/>
                        </a:spcAft>
                      </a:pPr>
                      <a:r>
                        <a:rPr lang="en-US" sz="1600" kern="100" dirty="0">
                          <a:effectLst/>
                        </a:rPr>
                        <a:t>(6.06%)</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86.905 Hz</a:t>
                      </a:r>
                    </a:p>
                    <a:p>
                      <a:pPr algn="ctr">
                        <a:spcAft>
                          <a:spcPts val="0"/>
                        </a:spcAft>
                      </a:pPr>
                      <a:r>
                        <a:rPr lang="en-US" sz="1600" kern="100" dirty="0">
                          <a:effectLst/>
                        </a:rPr>
                        <a:t>(2.64%)</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232.1 Hz</a:t>
                      </a:r>
                    </a:p>
                    <a:p>
                      <a:pPr algn="ctr">
                        <a:spcAft>
                          <a:spcPts val="0"/>
                        </a:spcAft>
                      </a:pPr>
                      <a:r>
                        <a:rPr lang="en-US" sz="1600" kern="100" dirty="0">
                          <a:effectLst/>
                        </a:rPr>
                        <a:t>(4.41%)</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90222">
                <a:tc>
                  <a:txBody>
                    <a:bodyPr/>
                    <a:lstStyle/>
                    <a:p>
                      <a:pPr algn="ctr">
                        <a:spcAft>
                          <a:spcPts val="0"/>
                        </a:spcAft>
                      </a:pPr>
                      <a:r>
                        <a:rPr lang="en-US" sz="1600" kern="100" dirty="0">
                          <a:effectLst/>
                        </a:rPr>
                        <a:t>FEM after correction</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15.39 Hz</a:t>
                      </a:r>
                    </a:p>
                    <a:p>
                      <a:pPr algn="ctr">
                        <a:spcAft>
                          <a:spcPts val="0"/>
                        </a:spcAft>
                      </a:pPr>
                      <a:r>
                        <a:rPr lang="en-US" sz="1600" kern="100" dirty="0">
                          <a:effectLst/>
                        </a:rPr>
                        <a:t>(3.36%)</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85.103 Hz</a:t>
                      </a:r>
                    </a:p>
                    <a:p>
                      <a:pPr algn="ctr">
                        <a:spcAft>
                          <a:spcPts val="0"/>
                        </a:spcAft>
                      </a:pPr>
                      <a:r>
                        <a:rPr lang="en-US" sz="1600" kern="100" dirty="0">
                          <a:effectLst/>
                        </a:rPr>
                        <a:t>(0.51%)</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226.92 Hz</a:t>
                      </a:r>
                    </a:p>
                    <a:p>
                      <a:pPr algn="ctr">
                        <a:spcAft>
                          <a:spcPts val="0"/>
                        </a:spcAft>
                      </a:pPr>
                      <a:r>
                        <a:rPr lang="en-US" sz="1600" kern="100" dirty="0">
                          <a:effectLst/>
                        </a:rPr>
                        <a:t>(6.54%)</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3" name="文本框 2"/>
          <p:cNvSpPr txBox="1"/>
          <p:nvPr/>
        </p:nvSpPr>
        <p:spPr>
          <a:xfrm>
            <a:off x="2364043" y="6077247"/>
            <a:ext cx="7827092" cy="461665"/>
          </a:xfrm>
          <a:prstGeom prst="rect">
            <a:avLst/>
          </a:prstGeom>
          <a:noFill/>
        </p:spPr>
        <p:txBody>
          <a:bodyPr wrap="square" rtlCol="0">
            <a:spAutoFit/>
          </a:bodyPr>
          <a:lstStyle/>
          <a:p>
            <a:r>
              <a:rPr lang="en-US" altLang="zh-CN" sz="2400" dirty="0">
                <a:solidFill>
                  <a:srgbClr val="FF0000"/>
                </a:solidFill>
              </a:rPr>
              <a:t>The material properties of the specimen are updated.</a:t>
            </a:r>
            <a:endParaRPr lang="zh-CN" altLang="en-US" sz="2400" dirty="0">
              <a:solidFill>
                <a:srgbClr val="FF0000"/>
              </a:solidFill>
            </a:endParaRPr>
          </a:p>
        </p:txBody>
      </p:sp>
      <p:graphicFrame>
        <p:nvGraphicFramePr>
          <p:cNvPr id="18" name="表格 16">
            <a:extLst>
              <a:ext uri="{FF2B5EF4-FFF2-40B4-BE49-F238E27FC236}">
                <a16:creationId xmlns:a16="http://schemas.microsoft.com/office/drawing/2014/main" id="{C0583135-1E4F-4AAB-9DB9-21AD884D4475}"/>
              </a:ext>
            </a:extLst>
          </p:cNvPr>
          <p:cNvGraphicFramePr>
            <a:graphicFrameLocks noGrp="1"/>
          </p:cNvGraphicFramePr>
          <p:nvPr/>
        </p:nvGraphicFramePr>
        <p:xfrm>
          <a:off x="4476135" y="4225918"/>
          <a:ext cx="3810000" cy="1461318"/>
        </p:xfrm>
        <a:graphic>
          <a:graphicData uri="http://schemas.openxmlformats.org/drawingml/2006/table">
            <a:tbl>
              <a:tblPr firstRow="1" firstCol="1" bandRow="1">
                <a:tableStyleId>{93296810-A885-4BE3-A3E7-6D5BEEA58F35}</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487106">
                <a:tc gridSpan="2">
                  <a:txBody>
                    <a:bodyPr/>
                    <a:lstStyle/>
                    <a:p>
                      <a:pPr algn="ctr">
                        <a:spcAft>
                          <a:spcPts val="0"/>
                        </a:spcAft>
                      </a:pPr>
                      <a:r>
                        <a:rPr lang="en-US" sz="1800" kern="100" dirty="0">
                          <a:effectLst/>
                        </a:rPr>
                        <a:t>Before correction</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extLst>
                  <a:ext uri="{0D108BD9-81ED-4DB2-BD59-A6C34878D82A}">
                    <a16:rowId xmlns:a16="http://schemas.microsoft.com/office/drawing/2014/main" val="10000"/>
                  </a:ext>
                </a:extLst>
              </a:tr>
              <a:tr h="487106">
                <a:tc>
                  <a:txBody>
                    <a:bodyPr/>
                    <a:lstStyle/>
                    <a:p>
                      <a:pPr marL="0" algn="ctr" defTabSz="914400" rtl="0" eaLnBrk="1" latinLnBrk="0" hangingPunct="1">
                        <a:spcAft>
                          <a:spcPts val="0"/>
                        </a:spcAft>
                      </a:pPr>
                      <a:r>
                        <a:rPr lang="en-US" sz="1600" b="0" kern="100" dirty="0">
                          <a:solidFill>
                            <a:schemeClr val="dk1"/>
                          </a:solidFill>
                          <a:effectLst/>
                          <a:latin typeface="+mn-lt"/>
                          <a:ea typeface="+mn-ea"/>
                          <a:cs typeface="+mn-cs"/>
                        </a:rPr>
                        <a:t>Density</a:t>
                      </a:r>
                      <a:endParaRPr lang="zh-CN" sz="1600" b="0" kern="100" dirty="0">
                        <a:solidFill>
                          <a:schemeClr val="dk1"/>
                        </a:solidFill>
                        <a:effectLst/>
                        <a:latin typeface="+mn-lt"/>
                        <a:ea typeface="+mn-ea"/>
                        <a:cs typeface="+mn-cs"/>
                      </a:endParaRPr>
                    </a:p>
                  </a:txBody>
                  <a:tcPr marL="68580" marR="68580" marT="0" marB="0" anchor="ctr">
                    <a:solidFill>
                      <a:srgbClr val="D5E3CF"/>
                    </a:solidFill>
                  </a:tcPr>
                </a:tc>
                <a:tc>
                  <a:txBody>
                    <a:bodyPr/>
                    <a:lstStyle/>
                    <a:p>
                      <a:pPr algn="just">
                        <a:spcAft>
                          <a:spcPts val="0"/>
                        </a:spcAft>
                      </a:pPr>
                      <a:r>
                        <a:rPr lang="en-US" sz="1600" kern="100" dirty="0">
                          <a:effectLst/>
                        </a:rPr>
                        <a:t>Young modulus</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D5E3CF"/>
                    </a:solidFill>
                  </a:tcPr>
                </a:tc>
                <a:extLst>
                  <a:ext uri="{0D108BD9-81ED-4DB2-BD59-A6C34878D82A}">
                    <a16:rowId xmlns:a16="http://schemas.microsoft.com/office/drawing/2014/main" val="10001"/>
                  </a:ext>
                </a:extLst>
              </a:tr>
              <a:tr h="487106">
                <a:tc>
                  <a:txBody>
                    <a:bodyPr/>
                    <a:lstStyle/>
                    <a:p>
                      <a:pPr marL="0" algn="ctr" defTabSz="914400" rtl="0" eaLnBrk="1" latinLnBrk="0" hangingPunct="1">
                        <a:spcAft>
                          <a:spcPts val="0"/>
                        </a:spcAft>
                      </a:pPr>
                      <a:r>
                        <a:rPr lang="en-US" sz="1600" b="0" kern="100" dirty="0">
                          <a:solidFill>
                            <a:schemeClr val="dk1"/>
                          </a:solidFill>
                          <a:effectLst/>
                          <a:latin typeface="+mn-lt"/>
                          <a:ea typeface="+mn-ea"/>
                          <a:cs typeface="+mn-cs"/>
                        </a:rPr>
                        <a:t>7900kg/m</a:t>
                      </a:r>
                      <a:r>
                        <a:rPr lang="en-US" sz="1600" b="0" kern="100" baseline="30000" dirty="0">
                          <a:solidFill>
                            <a:schemeClr val="dk1"/>
                          </a:solidFill>
                          <a:effectLst/>
                          <a:latin typeface="+mn-lt"/>
                          <a:ea typeface="+mn-ea"/>
                          <a:cs typeface="+mn-cs"/>
                        </a:rPr>
                        <a:t>3</a:t>
                      </a:r>
                      <a:endParaRPr lang="zh-CN" sz="1600" b="0" kern="100" baseline="30000" dirty="0">
                        <a:solidFill>
                          <a:schemeClr val="dk1"/>
                        </a:solidFill>
                        <a:effectLst/>
                        <a:latin typeface="+mn-lt"/>
                        <a:ea typeface="+mn-ea"/>
                        <a:cs typeface="+mn-cs"/>
                      </a:endParaRPr>
                    </a:p>
                  </a:txBody>
                  <a:tcPr marL="68580" marR="68580" marT="0" marB="0" anchor="ctr">
                    <a:solidFill>
                      <a:srgbClr val="EBF1E9"/>
                    </a:solidFill>
                  </a:tcPr>
                </a:tc>
                <a:tc>
                  <a:txBody>
                    <a:bodyPr/>
                    <a:lstStyle/>
                    <a:p>
                      <a:pPr algn="ctr">
                        <a:spcAft>
                          <a:spcPts val="0"/>
                        </a:spcAft>
                      </a:pPr>
                      <a:r>
                        <a:rPr lang="en-US" sz="1600" kern="100" dirty="0">
                          <a:effectLst/>
                        </a:rPr>
                        <a:t>160 </a:t>
                      </a:r>
                      <a:r>
                        <a:rPr lang="en-US" sz="1600" kern="100" dirty="0" err="1">
                          <a:effectLst/>
                        </a:rPr>
                        <a:t>GPa</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25" name="表格 16">
            <a:extLst>
              <a:ext uri="{FF2B5EF4-FFF2-40B4-BE49-F238E27FC236}">
                <a16:creationId xmlns:a16="http://schemas.microsoft.com/office/drawing/2014/main" id="{CC894208-4597-442D-8463-19B8A1194590}"/>
              </a:ext>
            </a:extLst>
          </p:cNvPr>
          <p:cNvGraphicFramePr>
            <a:graphicFrameLocks noGrp="1"/>
          </p:cNvGraphicFramePr>
          <p:nvPr/>
        </p:nvGraphicFramePr>
        <p:xfrm>
          <a:off x="8286135" y="4225918"/>
          <a:ext cx="3810000" cy="1461318"/>
        </p:xfrm>
        <a:graphic>
          <a:graphicData uri="http://schemas.openxmlformats.org/drawingml/2006/table">
            <a:tbl>
              <a:tblPr firstRow="1" firstCol="1" bandRow="1">
                <a:tableStyleId>{93296810-A885-4BE3-A3E7-6D5BEEA58F35}</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487106">
                <a:tc gridSpan="2">
                  <a:txBody>
                    <a:bodyPr/>
                    <a:lstStyle/>
                    <a:p>
                      <a:pPr algn="ctr">
                        <a:spcAft>
                          <a:spcPts val="0"/>
                        </a:spcAft>
                      </a:pPr>
                      <a:r>
                        <a:rPr lang="en-US" sz="1800" kern="100" dirty="0">
                          <a:effectLst/>
                        </a:rPr>
                        <a:t>After correction</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extLst>
                  <a:ext uri="{0D108BD9-81ED-4DB2-BD59-A6C34878D82A}">
                    <a16:rowId xmlns:a16="http://schemas.microsoft.com/office/drawing/2014/main" val="10000"/>
                  </a:ext>
                </a:extLst>
              </a:tr>
              <a:tr h="487106">
                <a:tc>
                  <a:txBody>
                    <a:bodyPr/>
                    <a:lstStyle/>
                    <a:p>
                      <a:pPr marL="0" algn="ctr" defTabSz="914400" rtl="0" eaLnBrk="1" latinLnBrk="0" hangingPunct="1">
                        <a:spcAft>
                          <a:spcPts val="0"/>
                        </a:spcAft>
                      </a:pPr>
                      <a:r>
                        <a:rPr lang="en-US" sz="1600" b="0" kern="100" dirty="0">
                          <a:solidFill>
                            <a:schemeClr val="dk1"/>
                          </a:solidFill>
                          <a:effectLst/>
                          <a:latin typeface="+mn-lt"/>
                          <a:ea typeface="+mn-ea"/>
                          <a:cs typeface="+mn-cs"/>
                        </a:rPr>
                        <a:t>Density</a:t>
                      </a:r>
                      <a:endParaRPr lang="zh-CN" sz="1600" b="0" kern="100" dirty="0">
                        <a:solidFill>
                          <a:schemeClr val="dk1"/>
                        </a:solidFill>
                        <a:effectLst/>
                        <a:latin typeface="+mn-lt"/>
                        <a:ea typeface="+mn-ea"/>
                        <a:cs typeface="+mn-cs"/>
                      </a:endParaRPr>
                    </a:p>
                  </a:txBody>
                  <a:tcPr marL="68580" marR="68580" marT="0" marB="0" anchor="ctr">
                    <a:solidFill>
                      <a:srgbClr val="D5E3CF"/>
                    </a:solidFill>
                  </a:tcPr>
                </a:tc>
                <a:tc>
                  <a:txBody>
                    <a:bodyPr/>
                    <a:lstStyle/>
                    <a:p>
                      <a:pPr algn="just">
                        <a:spcAft>
                          <a:spcPts val="0"/>
                        </a:spcAft>
                      </a:pPr>
                      <a:r>
                        <a:rPr lang="en-US" sz="1600" kern="100" dirty="0">
                          <a:effectLst/>
                        </a:rPr>
                        <a:t>Young modulus</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D5E3CF"/>
                    </a:solidFill>
                  </a:tcPr>
                </a:tc>
                <a:extLst>
                  <a:ext uri="{0D108BD9-81ED-4DB2-BD59-A6C34878D82A}">
                    <a16:rowId xmlns:a16="http://schemas.microsoft.com/office/drawing/2014/main" val="10001"/>
                  </a:ext>
                </a:extLst>
              </a:tr>
              <a:tr h="487106">
                <a:tc>
                  <a:txBody>
                    <a:bodyPr/>
                    <a:lstStyle/>
                    <a:p>
                      <a:pPr marL="0" algn="ctr" defTabSz="914400" rtl="0" eaLnBrk="1" latinLnBrk="0" hangingPunct="1">
                        <a:spcAft>
                          <a:spcPts val="0"/>
                        </a:spcAft>
                      </a:pPr>
                      <a:r>
                        <a:rPr lang="en-US" sz="1600" b="0" kern="100" dirty="0">
                          <a:solidFill>
                            <a:schemeClr val="dk1"/>
                          </a:solidFill>
                          <a:effectLst/>
                          <a:latin typeface="+mn-lt"/>
                          <a:ea typeface="+mn-ea"/>
                          <a:cs typeface="+mn-cs"/>
                        </a:rPr>
                        <a:t>7807.04kg/m</a:t>
                      </a:r>
                      <a:r>
                        <a:rPr lang="en-US" sz="1600" b="0" kern="100" baseline="30000" dirty="0">
                          <a:solidFill>
                            <a:schemeClr val="dk1"/>
                          </a:solidFill>
                          <a:effectLst/>
                          <a:latin typeface="+mn-lt"/>
                          <a:ea typeface="+mn-ea"/>
                          <a:cs typeface="+mn-cs"/>
                        </a:rPr>
                        <a:t>3</a:t>
                      </a:r>
                      <a:endParaRPr lang="zh-CN" sz="1600" b="0" kern="100" baseline="30000" dirty="0">
                        <a:solidFill>
                          <a:schemeClr val="dk1"/>
                        </a:solidFill>
                        <a:effectLst/>
                        <a:latin typeface="+mn-lt"/>
                        <a:ea typeface="+mn-ea"/>
                        <a:cs typeface="+mn-cs"/>
                      </a:endParaRPr>
                    </a:p>
                  </a:txBody>
                  <a:tcPr marL="68580" marR="68580" marT="0" marB="0" anchor="ctr">
                    <a:solidFill>
                      <a:srgbClr val="EBF1E9"/>
                    </a:solidFill>
                  </a:tcPr>
                </a:tc>
                <a:tc>
                  <a:txBody>
                    <a:bodyPr/>
                    <a:lstStyle/>
                    <a:p>
                      <a:pPr algn="ctr">
                        <a:spcAft>
                          <a:spcPts val="0"/>
                        </a:spcAft>
                      </a:pPr>
                      <a:r>
                        <a:rPr lang="en-US" sz="1600" kern="100" dirty="0">
                          <a:effectLst/>
                        </a:rPr>
                        <a:t>158 </a:t>
                      </a:r>
                      <a:r>
                        <a:rPr lang="en-US" sz="1600" kern="100" dirty="0" err="1">
                          <a:effectLst/>
                        </a:rPr>
                        <a:t>GPa</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5" name="矩形 4"/>
          <p:cNvSpPr/>
          <p:nvPr/>
        </p:nvSpPr>
        <p:spPr>
          <a:xfrm>
            <a:off x="5968887" y="2093051"/>
            <a:ext cx="2245358" cy="369332"/>
          </a:xfrm>
          <a:prstGeom prst="rect">
            <a:avLst/>
          </a:prstGeom>
        </p:spPr>
        <p:txBody>
          <a:bodyPr wrap="none">
            <a:spAutoFit/>
          </a:bodyPr>
          <a:lstStyle/>
          <a:p>
            <a:r>
              <a:rPr lang="zh-CN" altLang="en-US" dirty="0">
                <a:solidFill>
                  <a:prstClr val="black"/>
                </a:solidFill>
              </a:rPr>
              <a:t>Optimize weight 3</a:t>
            </a:r>
            <a:r>
              <a:rPr lang="en-US" altLang="zh-CN" dirty="0">
                <a:solidFill>
                  <a:prstClr val="black"/>
                </a:solidFill>
              </a:rPr>
              <a:t>:</a:t>
            </a:r>
            <a:r>
              <a:rPr lang="zh-CN" altLang="en-US" dirty="0">
                <a:solidFill>
                  <a:prstClr val="black"/>
                </a:solidFill>
              </a:rPr>
              <a:t>6:1</a:t>
            </a:r>
          </a:p>
        </p:txBody>
      </p:sp>
      <p:sp>
        <p:nvSpPr>
          <p:cNvPr id="19" name="文本框 18"/>
          <p:cNvSpPr txBox="1"/>
          <p:nvPr/>
        </p:nvSpPr>
        <p:spPr>
          <a:xfrm>
            <a:off x="607541" y="1463796"/>
            <a:ext cx="4460515" cy="2585323"/>
          </a:xfrm>
          <a:prstGeom prst="rect">
            <a:avLst/>
          </a:prstGeom>
          <a:noFill/>
        </p:spPr>
        <p:txBody>
          <a:bodyPr wrap="square" rtlCol="0">
            <a:spAutoFit/>
          </a:bodyPr>
          <a:lstStyle/>
          <a:p>
            <a:r>
              <a:rPr lang="en-US" altLang="zh-CN" b="1" dirty="0">
                <a:solidFill>
                  <a:srgbClr val="0070C0"/>
                </a:solidFill>
              </a:rPr>
              <a:t>FE model (</a:t>
            </a:r>
            <a:r>
              <a:rPr lang="en-US" altLang="zh-CN" b="1" dirty="0" err="1">
                <a:solidFill>
                  <a:srgbClr val="0070C0"/>
                </a:solidFill>
              </a:rPr>
              <a:t>Hypermesh</a:t>
            </a:r>
            <a:r>
              <a:rPr lang="en-US" altLang="zh-CN" b="1" dirty="0">
                <a:solidFill>
                  <a:srgbClr val="0070C0"/>
                </a:solidFill>
              </a:rPr>
              <a:t>) = Best solution</a:t>
            </a:r>
          </a:p>
          <a:p>
            <a:r>
              <a:rPr lang="en-US" altLang="zh-CN" dirty="0">
                <a:solidFill>
                  <a:prstClr val="black"/>
                </a:solidFill>
              </a:rPr>
              <a:t>Element type 			</a:t>
            </a:r>
            <a:r>
              <a:rPr lang="en-US" altLang="zh-CN" dirty="0">
                <a:solidFill>
                  <a:srgbClr val="FF0000"/>
                </a:solidFill>
              </a:rPr>
              <a:t>Solid </a:t>
            </a:r>
            <a:r>
              <a:rPr lang="en-US" altLang="zh-CN" dirty="0">
                <a:solidFill>
                  <a:prstClr val="black"/>
                </a:solidFill>
              </a:rPr>
              <a:t>(8 nodes)</a:t>
            </a:r>
          </a:p>
          <a:p>
            <a:r>
              <a:rPr lang="en-US" altLang="zh-CN" dirty="0">
                <a:solidFill>
                  <a:prstClr val="black"/>
                </a:solidFill>
              </a:rPr>
              <a:t>Element size             	1mm, 0.5mm (notch)</a:t>
            </a:r>
          </a:p>
          <a:p>
            <a:r>
              <a:rPr lang="en-US" altLang="zh-CN" dirty="0">
                <a:solidFill>
                  <a:prstClr val="black"/>
                </a:solidFill>
              </a:rPr>
              <a:t>Thickness				4 elements</a:t>
            </a:r>
            <a:endParaRPr lang="zh-CN" altLang="en-US" dirty="0">
              <a:solidFill>
                <a:prstClr val="black"/>
              </a:solidFill>
            </a:endParaRPr>
          </a:p>
          <a:p>
            <a:r>
              <a:rPr lang="en-US" altLang="zh-CN" dirty="0">
                <a:solidFill>
                  <a:prstClr val="black"/>
                </a:solidFill>
              </a:rPr>
              <a:t>Interpolation			quadratic</a:t>
            </a:r>
          </a:p>
          <a:p>
            <a:r>
              <a:rPr lang="en-US" altLang="zh-CN" dirty="0">
                <a:solidFill>
                  <a:prstClr val="black"/>
                </a:solidFill>
              </a:rPr>
              <a:t>Number of elements</a:t>
            </a:r>
          </a:p>
          <a:p>
            <a:r>
              <a:rPr lang="en-US" altLang="zh-CN" dirty="0">
                <a:solidFill>
                  <a:prstClr val="black"/>
                </a:solidFill>
              </a:rPr>
              <a:t>	Beam part		</a:t>
            </a:r>
            <a:r>
              <a:rPr lang="zh-CN" altLang="zh-CN" dirty="0">
                <a:solidFill>
                  <a:prstClr val="black"/>
                </a:solidFill>
              </a:rPr>
              <a:t>80848</a:t>
            </a:r>
            <a:r>
              <a:rPr lang="en-US" altLang="zh-CN" dirty="0">
                <a:solidFill>
                  <a:prstClr val="black"/>
                </a:solidFill>
              </a:rPr>
              <a:t>	Accelerometer 	</a:t>
            </a:r>
            <a:r>
              <a:rPr lang="zh-CN" altLang="zh-CN" dirty="0">
                <a:solidFill>
                  <a:prstClr val="black"/>
                </a:solidFill>
              </a:rPr>
              <a:t>5440 </a:t>
            </a:r>
            <a:endParaRPr lang="en-US" altLang="zh-CN" dirty="0">
              <a:solidFill>
                <a:prstClr val="black"/>
              </a:solidFill>
            </a:endParaRPr>
          </a:p>
          <a:p>
            <a:r>
              <a:rPr lang="en-US" altLang="zh-CN" dirty="0">
                <a:solidFill>
                  <a:srgbClr val="ED7D31">
                    <a:lumMod val="75000"/>
                  </a:srgbClr>
                </a:solidFill>
              </a:rPr>
              <a:t>							</a:t>
            </a:r>
            <a:endParaRPr lang="en-US" altLang="zh-CN" dirty="0">
              <a:solidFill>
                <a:prstClr val="black"/>
              </a:solidFill>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293" y="4030840"/>
            <a:ext cx="1968632" cy="1656396"/>
          </a:xfrm>
          <a:prstGeom prst="rect">
            <a:avLst/>
          </a:prstGeom>
        </p:spPr>
      </p:pic>
      <p:sp>
        <p:nvSpPr>
          <p:cNvPr id="6" name="矩形 5"/>
          <p:cNvSpPr/>
          <p:nvPr/>
        </p:nvSpPr>
        <p:spPr>
          <a:xfrm>
            <a:off x="5968887" y="1695913"/>
            <a:ext cx="2778453" cy="369332"/>
          </a:xfrm>
          <a:prstGeom prst="rect">
            <a:avLst/>
          </a:prstGeom>
        </p:spPr>
        <p:txBody>
          <a:bodyPr wrap="none">
            <a:spAutoFit/>
          </a:bodyPr>
          <a:lstStyle/>
          <a:p>
            <a:r>
              <a:rPr lang="en-US" altLang="zh-CN" b="1" dirty="0">
                <a:solidFill>
                  <a:srgbClr val="0070C0"/>
                </a:solidFill>
              </a:rPr>
              <a:t>FE modal analysis (</a:t>
            </a:r>
            <a:r>
              <a:rPr lang="en-US" altLang="zh-CN" b="1" dirty="0" err="1">
                <a:solidFill>
                  <a:srgbClr val="0070C0"/>
                </a:solidFill>
              </a:rPr>
              <a:t>Abaqus</a:t>
            </a:r>
            <a:r>
              <a:rPr lang="en-US" altLang="zh-CN" b="1" dirty="0">
                <a:solidFill>
                  <a:srgbClr val="0070C0"/>
                </a:solidFill>
              </a:rPr>
              <a:t>)</a:t>
            </a:r>
            <a:endParaRPr lang="zh-CN" altLang="en-US" dirty="0">
              <a:solidFill>
                <a:prstClr val="black"/>
              </a:solidFill>
            </a:endParaRPr>
          </a:p>
        </p:txBody>
      </p:sp>
      <p:sp>
        <p:nvSpPr>
          <p:cNvPr id="15" name="标题 1"/>
          <p:cNvSpPr>
            <a:spLocks noGrp="1"/>
          </p:cNvSpPr>
          <p:nvPr>
            <p:ph type="title"/>
          </p:nvPr>
        </p:nvSpPr>
        <p:spPr>
          <a:xfrm>
            <a:off x="831599" y="349200"/>
            <a:ext cx="11084175" cy="861646"/>
          </a:xfrm>
        </p:spPr>
        <p:txBody>
          <a:bodyPr>
            <a:normAutofit/>
          </a:bodyPr>
          <a:lstStyle/>
          <a:p>
            <a:r>
              <a:rPr lang="en-US" altLang="zh-CN" dirty="0">
                <a:latin typeface="Times New Roman" panose="02020603050405020304" pitchFamily="18" charset="0"/>
                <a:cs typeface="Times New Roman" panose="02020603050405020304" pitchFamily="18" charset="0"/>
              </a:rPr>
              <a:t>FEM properties of the specimen</a:t>
            </a:r>
            <a:endParaRPr lang="zh-CN" altLang="en-US"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10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p:txBody>
          <a:bodyPr/>
          <a:lstStyle/>
          <a:p>
            <a:fld id="{69E57DC2-970A-4B3E-BB1C-7A09969E49DF}" type="slidenum">
              <a:rPr lang="en-US" smtClean="0"/>
              <a:t>7</a:t>
            </a:fld>
            <a:endParaRPr lang="en-US" dirty="0"/>
          </a:p>
        </p:txBody>
      </p:sp>
      <p:sp>
        <p:nvSpPr>
          <p:cNvPr id="25" name="标题 1"/>
          <p:cNvSpPr>
            <a:spLocks noGrp="1"/>
          </p:cNvSpPr>
          <p:nvPr>
            <p:ph type="title"/>
          </p:nvPr>
        </p:nvSpPr>
        <p:spPr>
          <a:xfrm>
            <a:off x="831599" y="349200"/>
            <a:ext cx="11084175" cy="861646"/>
          </a:xfrm>
        </p:spPr>
        <p:txBody>
          <a:bodyPr>
            <a:normAutofit fontScale="90000"/>
          </a:bodyPr>
          <a:lstStyle/>
          <a:p>
            <a:r>
              <a:rPr lang="en-US" altLang="zh-CN" dirty="0">
                <a:latin typeface="Times New Roman" panose="02020603050405020304" pitchFamily="18" charset="0"/>
                <a:cs typeface="Times New Roman" panose="02020603050405020304" pitchFamily="18" charset="0"/>
              </a:rPr>
              <a:t>Frequency response function &amp; PSD Stress response</a:t>
            </a:r>
            <a:endParaRPr lang="zh-CN" altLang="en-US" baseline="30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矩形 12"/>
              <p:cNvSpPr/>
              <p:nvPr/>
            </p:nvSpPr>
            <p:spPr>
              <a:xfrm>
                <a:off x="658494" y="1322764"/>
                <a:ext cx="4370234" cy="3962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en-US" altLang="zh-CN" b="0" i="1" smtClean="0">
                              <a:latin typeface="Cambria Math" panose="02040503050406030204" pitchFamily="18" charset="0"/>
                            </a:rPr>
                            <m:t>𝐴</m:t>
                          </m:r>
                        </m:e>
                        <m:sub>
                          <m:r>
                            <m:rPr>
                              <m:sty m:val="p"/>
                            </m:rPr>
                            <a:rPr lang="en-US" altLang="zh-CN" i="1">
                              <a:latin typeface="Cambria Math" panose="02040503050406030204" pitchFamily="18" charset="0"/>
                            </a:rPr>
                            <m:t>PSD</m:t>
                          </m:r>
                        </m:sub>
                      </m:sSub>
                      <m:sSub>
                        <m:sSubPr>
                          <m:ctrlPr>
                            <a:rPr lang="en-US" altLang="zh-CN" i="1" smtClean="0">
                              <a:latin typeface="Cambria Math" panose="02040503050406030204" pitchFamily="18" charset="0"/>
                            </a:rPr>
                          </m:ctrlPr>
                        </m:sSubPr>
                        <m:e>
                          <m:d>
                            <m:dPr>
                              <m:ctrlPr>
                                <a:rPr lang="zh-CN" altLang="en-US" i="1">
                                  <a:latin typeface="Cambria Math" panose="02040503050406030204" pitchFamily="18" charset="0"/>
                                </a:rPr>
                              </m:ctrlPr>
                            </m:dPr>
                            <m:e>
                              <m:r>
                                <a:rPr lang="zh-CN" altLang="en-US" i="1">
                                  <a:latin typeface="Cambria Math" panose="02040503050406030204" pitchFamily="18" charset="0"/>
                                </a:rPr>
                                <m:t>𝑓</m:t>
                              </m:r>
                            </m:e>
                          </m:d>
                        </m:e>
                        <m:sub>
                          <m:r>
                            <a:rPr lang="en-US" altLang="zh-CN" b="0" i="1" smtClean="0">
                              <a:latin typeface="Cambria Math" panose="02040503050406030204" pitchFamily="18" charset="0"/>
                            </a:rPr>
                            <m:t>𝑜𝑢𝑡𝑝𝑢𝑡</m:t>
                          </m:r>
                        </m:sub>
                      </m:sSub>
                      <m:r>
                        <a:rPr lang="zh-CN" altLang="en-US" i="0">
                          <a:latin typeface="Cambria Math" panose="02040503050406030204" pitchFamily="18" charset="0"/>
                        </a:rPr>
                        <m:t>=</m:t>
                      </m:r>
                      <m:sSup>
                        <m:sSupPr>
                          <m:ctrlPr>
                            <a:rPr lang="zh-CN" altLang="en-US" i="1">
                              <a:latin typeface="Cambria Math" panose="02040503050406030204" pitchFamily="18" charset="0"/>
                            </a:rPr>
                          </m:ctrlPr>
                        </m:sSupPr>
                        <m:e>
                          <m:d>
                            <m:dPr>
                              <m:begChr m:val="|"/>
                              <m:endChr m:val="|"/>
                              <m:ctrlPr>
                                <a:rPr lang="zh-CN" altLang="en-US" i="1">
                                  <a:latin typeface="Cambria Math" panose="02040503050406030204" pitchFamily="18" charset="0"/>
                                </a:rPr>
                              </m:ctrlPr>
                            </m:dPr>
                            <m:e>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𝐻</m:t>
                                  </m:r>
                                </m:e>
                                <m:sub>
                                  <m:r>
                                    <a:rPr lang="en-US" altLang="zh-CN" b="0" i="1" smtClean="0">
                                      <a:latin typeface="Cambria Math" panose="02040503050406030204" pitchFamily="18" charset="0"/>
                                    </a:rPr>
                                    <m:t>𝐴</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𝑓</m:t>
                                  </m:r>
                                </m:e>
                              </m:d>
                            </m:e>
                          </m:d>
                        </m:e>
                        <m:sup>
                          <m:r>
                            <a:rPr lang="zh-CN" altLang="en-US" i="0">
                              <a:latin typeface="Cambria Math" panose="02040503050406030204" pitchFamily="18" charset="0"/>
                            </a:rPr>
                            <m:t>2</m:t>
                          </m:r>
                        </m:sup>
                      </m:sSup>
                      <m:r>
                        <a:rPr lang="zh-CN" altLang="en-US" i="0">
                          <a:latin typeface="Cambria Math" panose="02040503050406030204" pitchFamily="18" charset="0"/>
                        </a:rPr>
                        <m:t> ×</m:t>
                      </m:r>
                      <m:sSub>
                        <m:sSubPr>
                          <m:ctrlPr>
                            <a:rPr lang="zh-CN" altLang="en-US" i="1">
                              <a:latin typeface="Cambria Math" panose="02040503050406030204" pitchFamily="18" charset="0"/>
                            </a:rPr>
                          </m:ctrlPr>
                        </m:sSubPr>
                        <m:e>
                          <m:r>
                            <a:rPr lang="en-US" altLang="zh-CN" b="0" i="1" smtClean="0">
                              <a:latin typeface="Cambria Math" panose="02040503050406030204" pitchFamily="18" charset="0"/>
                            </a:rPr>
                            <m:t>𝐴</m:t>
                          </m:r>
                        </m:e>
                        <m:sub>
                          <m:r>
                            <m:rPr>
                              <m:sty m:val="p"/>
                            </m:rPr>
                            <a:rPr lang="en-US" altLang="zh-CN" i="1">
                              <a:latin typeface="Cambria Math" panose="02040503050406030204" pitchFamily="18" charset="0"/>
                            </a:rPr>
                            <m:t>PSD</m:t>
                          </m:r>
                        </m:sub>
                      </m:sSub>
                      <m:sSub>
                        <m:sSubPr>
                          <m:ctrlPr>
                            <a:rPr lang="en-US" altLang="zh-CN" i="1">
                              <a:latin typeface="Cambria Math" panose="02040503050406030204" pitchFamily="18" charset="0"/>
                            </a:rPr>
                          </m:ctrlPr>
                        </m:sSubPr>
                        <m:e>
                          <m:d>
                            <m:dPr>
                              <m:ctrlPr>
                                <a:rPr lang="zh-CN" altLang="en-US" i="1">
                                  <a:latin typeface="Cambria Math" panose="02040503050406030204" pitchFamily="18" charset="0"/>
                                </a:rPr>
                              </m:ctrlPr>
                            </m:dPr>
                            <m:e>
                              <m:r>
                                <a:rPr lang="zh-CN" altLang="en-US" i="1">
                                  <a:latin typeface="Cambria Math" panose="02040503050406030204" pitchFamily="18" charset="0"/>
                                </a:rPr>
                                <m:t>𝑓</m:t>
                              </m:r>
                            </m:e>
                          </m:d>
                        </m:e>
                        <m:sub>
                          <m:r>
                            <a:rPr lang="en-US" altLang="zh-CN" b="0" i="1" smtClean="0">
                              <a:latin typeface="Cambria Math" panose="02040503050406030204" pitchFamily="18" charset="0"/>
                            </a:rPr>
                            <m:t>𝑖𝑛𝑝𝑢𝑡</m:t>
                          </m:r>
                        </m:sub>
                      </m:sSub>
                    </m:oMath>
                  </m:oMathPara>
                </a14:m>
                <a:endParaRPr lang="zh-CN"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658494" y="1322764"/>
                <a:ext cx="4370234" cy="396262"/>
              </a:xfrm>
              <a:prstGeom prst="rect">
                <a:avLst/>
              </a:prstGeom>
              <a:blipFill rotWithShape="0">
                <a:blip r:embed="rId3"/>
                <a:stretch>
                  <a:fillRect b="-7692"/>
                </a:stretch>
              </a:blipFill>
            </p:spPr>
            <p:txBody>
              <a:bodyPr/>
              <a:lstStyle/>
              <a:p>
                <a:r>
                  <a:rPr lang="zh-CN" altLang="en-US">
                    <a:noFill/>
                  </a:rPr>
                  <a:t> </a:t>
                </a:r>
              </a:p>
            </p:txBody>
          </p:sp>
        </mc:Fallback>
      </mc:AlternateContent>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121" y="1702917"/>
            <a:ext cx="4654007" cy="2878769"/>
          </a:xfrm>
          <a:prstGeom prst="rect">
            <a:avLst/>
          </a:prstGeom>
        </p:spPr>
      </p:pic>
      <p:sp>
        <p:nvSpPr>
          <p:cNvPr id="15" name="Rectangle : coins arrondis 3">
            <a:extLst>
              <a:ext uri="{FF2B5EF4-FFF2-40B4-BE49-F238E27FC236}">
                <a16:creationId xmlns:a16="http://schemas.microsoft.com/office/drawing/2014/main" id="{DF15980D-C9F8-4AD4-93D6-BC3DE91EC717}"/>
              </a:ext>
            </a:extLst>
          </p:cNvPr>
          <p:cNvSpPr/>
          <p:nvPr/>
        </p:nvSpPr>
        <p:spPr>
          <a:xfrm>
            <a:off x="1333948" y="2171696"/>
            <a:ext cx="1215613" cy="19499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图片 15"/>
          <p:cNvPicPr>
            <a:picLocks noChangeAspect="1"/>
          </p:cNvPicPr>
          <p:nvPr/>
        </p:nvPicPr>
        <p:blipFill>
          <a:blip r:embed="rId5"/>
          <a:stretch>
            <a:fillRect/>
          </a:stretch>
        </p:blipFill>
        <p:spPr>
          <a:xfrm>
            <a:off x="5434245" y="1568732"/>
            <a:ext cx="4397874" cy="3060792"/>
          </a:xfrm>
          <a:prstGeom prst="rect">
            <a:avLst/>
          </a:prstGeom>
        </p:spPr>
      </p:pic>
      <mc:AlternateContent xmlns:mc="http://schemas.openxmlformats.org/markup-compatibility/2006" xmlns:a14="http://schemas.microsoft.com/office/drawing/2010/main">
        <mc:Choice Requires="a14">
          <p:sp>
            <p:nvSpPr>
              <p:cNvPr id="17" name="矩形 16"/>
              <p:cNvSpPr/>
              <p:nvPr/>
            </p:nvSpPr>
            <p:spPr>
              <a:xfrm>
                <a:off x="471616" y="5620168"/>
                <a:ext cx="4370234" cy="3962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en-US" altLang="zh-CN" b="0" i="1" smtClean="0">
                              <a:latin typeface="Cambria Math" panose="02040503050406030204" pitchFamily="18" charset="0"/>
                            </a:rPr>
                            <m:t>𝑆</m:t>
                          </m:r>
                        </m:e>
                        <m:sub>
                          <m:r>
                            <m:rPr>
                              <m:sty m:val="p"/>
                            </m:rPr>
                            <a:rPr lang="en-US" altLang="zh-CN" i="1">
                              <a:latin typeface="Cambria Math" panose="02040503050406030204" pitchFamily="18" charset="0"/>
                            </a:rPr>
                            <m:t>PSD</m:t>
                          </m:r>
                        </m:sub>
                      </m:sSub>
                      <m:sSub>
                        <m:sSubPr>
                          <m:ctrlPr>
                            <a:rPr lang="en-US" altLang="zh-CN" i="1" smtClean="0">
                              <a:latin typeface="Cambria Math" panose="02040503050406030204" pitchFamily="18" charset="0"/>
                            </a:rPr>
                          </m:ctrlPr>
                        </m:sSubPr>
                        <m:e>
                          <m:d>
                            <m:dPr>
                              <m:ctrlPr>
                                <a:rPr lang="zh-CN" altLang="en-US" i="1">
                                  <a:latin typeface="Cambria Math" panose="02040503050406030204" pitchFamily="18" charset="0"/>
                                </a:rPr>
                              </m:ctrlPr>
                            </m:dPr>
                            <m:e>
                              <m:r>
                                <a:rPr lang="zh-CN" altLang="en-US" i="1">
                                  <a:latin typeface="Cambria Math" panose="02040503050406030204" pitchFamily="18" charset="0"/>
                                </a:rPr>
                                <m:t>𝑓</m:t>
                              </m:r>
                            </m:e>
                          </m:d>
                        </m:e>
                        <m:sub>
                          <m:r>
                            <a:rPr lang="en-US" altLang="zh-CN" b="0" i="1" smtClean="0">
                              <a:latin typeface="Cambria Math" panose="02040503050406030204" pitchFamily="18" charset="0"/>
                            </a:rPr>
                            <m:t>𝑜𝑢𝑡𝑝𝑢𝑡</m:t>
                          </m:r>
                        </m:sub>
                      </m:sSub>
                      <m:r>
                        <a:rPr lang="zh-CN" altLang="en-US" i="0">
                          <a:latin typeface="Cambria Math" panose="02040503050406030204" pitchFamily="18" charset="0"/>
                        </a:rPr>
                        <m:t>=</m:t>
                      </m:r>
                      <m:sSup>
                        <m:sSupPr>
                          <m:ctrlPr>
                            <a:rPr lang="zh-CN" altLang="en-US" i="1">
                              <a:latin typeface="Cambria Math" panose="02040503050406030204" pitchFamily="18" charset="0"/>
                            </a:rPr>
                          </m:ctrlPr>
                        </m:sSupPr>
                        <m:e>
                          <m:d>
                            <m:dPr>
                              <m:begChr m:val="|"/>
                              <m:endChr m:val="|"/>
                              <m:ctrlPr>
                                <a:rPr lang="zh-CN" altLang="en-US" i="1">
                                  <a:latin typeface="Cambria Math" panose="02040503050406030204" pitchFamily="18" charset="0"/>
                                </a:rPr>
                              </m:ctrlPr>
                            </m:dPr>
                            <m:e>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𝐻</m:t>
                                  </m:r>
                                </m:e>
                                <m:sub>
                                  <m:r>
                                    <a:rPr lang="en-US" altLang="zh-CN" b="0" i="1" smtClean="0">
                                      <a:latin typeface="Cambria Math" panose="02040503050406030204" pitchFamily="18" charset="0"/>
                                    </a:rPr>
                                    <m:t>𝑆</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𝑓</m:t>
                                  </m:r>
                                </m:e>
                              </m:d>
                            </m:e>
                          </m:d>
                        </m:e>
                        <m:sup>
                          <m:r>
                            <a:rPr lang="zh-CN" altLang="en-US" i="0">
                              <a:latin typeface="Cambria Math" panose="02040503050406030204" pitchFamily="18" charset="0"/>
                            </a:rPr>
                            <m:t>2</m:t>
                          </m:r>
                        </m:sup>
                      </m:sSup>
                      <m:r>
                        <a:rPr lang="zh-CN" altLang="en-US" i="0">
                          <a:latin typeface="Cambria Math" panose="02040503050406030204" pitchFamily="18" charset="0"/>
                        </a:rPr>
                        <m:t> ×</m:t>
                      </m:r>
                      <m:sSub>
                        <m:sSubPr>
                          <m:ctrlPr>
                            <a:rPr lang="zh-CN" altLang="en-US" i="1">
                              <a:latin typeface="Cambria Math" panose="02040503050406030204" pitchFamily="18" charset="0"/>
                            </a:rPr>
                          </m:ctrlPr>
                        </m:sSubPr>
                        <m:e>
                          <m:r>
                            <a:rPr lang="en-US" altLang="zh-CN" b="0" i="1" smtClean="0">
                              <a:latin typeface="Cambria Math" panose="02040503050406030204" pitchFamily="18" charset="0"/>
                            </a:rPr>
                            <m:t>𝐴</m:t>
                          </m:r>
                        </m:e>
                        <m:sub>
                          <m:r>
                            <m:rPr>
                              <m:sty m:val="p"/>
                            </m:rPr>
                            <a:rPr lang="en-US" altLang="zh-CN" i="1">
                              <a:latin typeface="Cambria Math" panose="02040503050406030204" pitchFamily="18" charset="0"/>
                            </a:rPr>
                            <m:t>PSD</m:t>
                          </m:r>
                        </m:sub>
                      </m:sSub>
                      <m:sSub>
                        <m:sSubPr>
                          <m:ctrlPr>
                            <a:rPr lang="en-US" altLang="zh-CN" i="1">
                              <a:latin typeface="Cambria Math" panose="02040503050406030204" pitchFamily="18" charset="0"/>
                            </a:rPr>
                          </m:ctrlPr>
                        </m:sSubPr>
                        <m:e>
                          <m:d>
                            <m:dPr>
                              <m:ctrlPr>
                                <a:rPr lang="zh-CN" altLang="en-US" i="1">
                                  <a:latin typeface="Cambria Math" panose="02040503050406030204" pitchFamily="18" charset="0"/>
                                </a:rPr>
                              </m:ctrlPr>
                            </m:dPr>
                            <m:e>
                              <m:r>
                                <a:rPr lang="zh-CN" altLang="en-US" i="1">
                                  <a:latin typeface="Cambria Math" panose="02040503050406030204" pitchFamily="18" charset="0"/>
                                </a:rPr>
                                <m:t>𝑓</m:t>
                              </m:r>
                            </m:e>
                          </m:d>
                        </m:e>
                        <m:sub>
                          <m:r>
                            <a:rPr lang="en-US" altLang="zh-CN" b="0" i="1" smtClean="0">
                              <a:latin typeface="Cambria Math" panose="02040503050406030204" pitchFamily="18" charset="0"/>
                            </a:rPr>
                            <m:t>𝑖𝑛𝑝𝑢𝑡</m:t>
                          </m:r>
                        </m:sub>
                      </m:sSub>
                    </m:oMath>
                  </m:oMathPara>
                </a14:m>
                <a:endParaRPr lang="zh-CN" altLang="en-US" dirty="0"/>
              </a:p>
            </p:txBody>
          </p:sp>
        </mc:Choice>
        <mc:Fallback xmlns="">
          <p:sp>
            <p:nvSpPr>
              <p:cNvPr id="17" name="矩形 16"/>
              <p:cNvSpPr>
                <a:spLocks noRot="1" noChangeAspect="1" noMove="1" noResize="1" noEditPoints="1" noAdjustHandles="1" noChangeArrowheads="1" noChangeShapeType="1" noTextEdit="1"/>
              </p:cNvSpPr>
              <p:nvPr/>
            </p:nvSpPr>
            <p:spPr>
              <a:xfrm>
                <a:off x="471616" y="5620168"/>
                <a:ext cx="4370234" cy="396262"/>
              </a:xfrm>
              <a:prstGeom prst="rect">
                <a:avLst/>
              </a:prstGeom>
              <a:blipFill rotWithShape="0">
                <a:blip r:embed="rId6"/>
                <a:stretch>
                  <a:fillRect b="-7692"/>
                </a:stretch>
              </a:blipFill>
            </p:spPr>
            <p:txBody>
              <a:bodyPr/>
              <a:lstStyle/>
              <a:p>
                <a:r>
                  <a:rPr lang="zh-CN" altLang="en-US">
                    <a:noFill/>
                  </a:rPr>
                  <a:t> </a:t>
                </a:r>
              </a:p>
            </p:txBody>
          </p:sp>
        </mc:Fallback>
      </mc:AlternateContent>
      <p:sp>
        <p:nvSpPr>
          <p:cNvPr id="18" name="文本框 4"/>
          <p:cNvSpPr txBox="1"/>
          <p:nvPr/>
        </p:nvSpPr>
        <p:spPr>
          <a:xfrm>
            <a:off x="578891" y="5128051"/>
            <a:ext cx="3621634" cy="369332"/>
          </a:xfrm>
          <a:prstGeom prst="rect">
            <a:avLst/>
          </a:prstGeom>
          <a:noFill/>
        </p:spPr>
        <p:txBody>
          <a:bodyPr wrap="square" rtlCol="0">
            <a:spAutoFit/>
          </a:bodyPr>
          <a:lstStyle/>
          <a:p>
            <a:r>
              <a:rPr lang="en-US" altLang="zh-CN" dirty="0"/>
              <a:t>H</a:t>
            </a:r>
            <a:r>
              <a:rPr lang="en-US" altLang="zh-CN" baseline="-25000" dirty="0"/>
              <a:t>A</a:t>
            </a:r>
            <a:r>
              <a:rPr lang="en-US" altLang="zh-CN" dirty="0"/>
              <a:t>(f): Frequency Response Function </a:t>
            </a:r>
          </a:p>
        </p:txBody>
      </p:sp>
      <p:sp>
        <p:nvSpPr>
          <p:cNvPr id="20" name="文本框 19"/>
          <p:cNvSpPr txBox="1"/>
          <p:nvPr/>
        </p:nvSpPr>
        <p:spPr>
          <a:xfrm>
            <a:off x="6762217" y="1371238"/>
            <a:ext cx="1219555" cy="369332"/>
          </a:xfrm>
          <a:prstGeom prst="rect">
            <a:avLst/>
          </a:prstGeom>
          <a:noFill/>
        </p:spPr>
        <p:txBody>
          <a:bodyPr wrap="square" rtlCol="0">
            <a:spAutoFit/>
          </a:bodyPr>
          <a:lstStyle/>
          <a:p>
            <a:r>
              <a:rPr lang="en-US" altLang="zh-CN" dirty="0"/>
              <a:t>A</a:t>
            </a:r>
            <a:r>
              <a:rPr lang="en-US" altLang="zh-CN" baseline="-25000" dirty="0"/>
              <a:t>PSD</a:t>
            </a:r>
            <a:r>
              <a:rPr lang="en-US" altLang="zh-CN" dirty="0"/>
              <a:t>(f)</a:t>
            </a:r>
            <a:r>
              <a:rPr lang="en-US" altLang="zh-CN" baseline="-25000" dirty="0"/>
              <a:t> input</a:t>
            </a:r>
            <a:r>
              <a:rPr lang="en-US" altLang="zh-CN" dirty="0"/>
              <a:t> </a:t>
            </a:r>
          </a:p>
        </p:txBody>
      </p:sp>
      <p:sp>
        <p:nvSpPr>
          <p:cNvPr id="21" name="文本框 20"/>
          <p:cNvSpPr txBox="1"/>
          <p:nvPr/>
        </p:nvSpPr>
        <p:spPr>
          <a:xfrm>
            <a:off x="6118740" y="3235042"/>
            <a:ext cx="1253254" cy="369332"/>
          </a:xfrm>
          <a:prstGeom prst="rect">
            <a:avLst/>
          </a:prstGeom>
          <a:noFill/>
        </p:spPr>
        <p:txBody>
          <a:bodyPr wrap="square" rtlCol="0">
            <a:spAutoFit/>
          </a:bodyPr>
          <a:lstStyle/>
          <a:p>
            <a:r>
              <a:rPr lang="en-US" altLang="zh-CN" dirty="0"/>
              <a:t>S</a:t>
            </a:r>
            <a:r>
              <a:rPr lang="en-US" altLang="zh-CN" baseline="-25000" dirty="0"/>
              <a:t>PSD </a:t>
            </a:r>
            <a:r>
              <a:rPr lang="en-US" altLang="zh-CN" dirty="0"/>
              <a:t>(f)</a:t>
            </a:r>
            <a:r>
              <a:rPr lang="en-US" altLang="zh-CN" baseline="-25000" dirty="0"/>
              <a:t> output</a:t>
            </a:r>
            <a:endParaRPr lang="en-US" altLang="zh-CN" dirty="0"/>
          </a:p>
        </p:txBody>
      </p:sp>
      <p:sp>
        <p:nvSpPr>
          <p:cNvPr id="22" name="文本框 21"/>
          <p:cNvSpPr txBox="1"/>
          <p:nvPr/>
        </p:nvSpPr>
        <p:spPr>
          <a:xfrm>
            <a:off x="9185967" y="4258521"/>
            <a:ext cx="1282632" cy="369332"/>
          </a:xfrm>
          <a:prstGeom prst="rect">
            <a:avLst/>
          </a:prstGeom>
          <a:noFill/>
        </p:spPr>
        <p:txBody>
          <a:bodyPr wrap="square" rtlCol="0">
            <a:spAutoFit/>
          </a:bodyPr>
          <a:lstStyle/>
          <a:p>
            <a:r>
              <a:rPr lang="en-US" altLang="zh-CN" dirty="0"/>
              <a:t>A</a:t>
            </a:r>
            <a:r>
              <a:rPr lang="en-US" altLang="zh-CN" baseline="-25000" dirty="0"/>
              <a:t>PSD </a:t>
            </a:r>
            <a:r>
              <a:rPr lang="en-US" altLang="zh-CN" dirty="0"/>
              <a:t>(f)</a:t>
            </a:r>
            <a:r>
              <a:rPr lang="en-US" altLang="zh-CN" baseline="-25000" dirty="0"/>
              <a:t> output</a:t>
            </a:r>
          </a:p>
        </p:txBody>
      </p:sp>
      <p:sp>
        <p:nvSpPr>
          <p:cNvPr id="23" name="文本框 22"/>
          <p:cNvSpPr txBox="1"/>
          <p:nvPr/>
        </p:nvSpPr>
        <p:spPr>
          <a:xfrm>
            <a:off x="5542269" y="5020003"/>
            <a:ext cx="4926330" cy="1200329"/>
          </a:xfrm>
          <a:prstGeom prst="rect">
            <a:avLst/>
          </a:prstGeom>
          <a:noFill/>
        </p:spPr>
        <p:txBody>
          <a:bodyPr wrap="square" rtlCol="0">
            <a:spAutoFit/>
          </a:bodyPr>
          <a:lstStyle/>
          <a:p>
            <a:r>
              <a:rPr lang="en-US" altLang="zh-CN" sz="2400" dirty="0">
                <a:solidFill>
                  <a:srgbClr val="FF0000"/>
                </a:solidFill>
              </a:rPr>
              <a:t>Frequency range : 48-128Hz</a:t>
            </a:r>
          </a:p>
          <a:p>
            <a:endParaRPr lang="en-US" altLang="zh-CN" sz="2400" dirty="0">
              <a:solidFill>
                <a:srgbClr val="FF0000"/>
              </a:solidFill>
            </a:endParaRPr>
          </a:p>
          <a:p>
            <a:r>
              <a:rPr lang="en-US" altLang="zh-CN" sz="2400" dirty="0">
                <a:solidFill>
                  <a:srgbClr val="FF0000"/>
                </a:solidFill>
              </a:rPr>
              <a:t>The sample rate is selected at 512Hz</a:t>
            </a:r>
            <a:endParaRPr lang="zh-CN" altLang="en-US" sz="2400" dirty="0">
              <a:solidFill>
                <a:srgbClr val="FF0000"/>
              </a:solidFill>
            </a:endParaRPr>
          </a:p>
        </p:txBody>
      </p:sp>
    </p:spTree>
    <p:extLst>
      <p:ext uri="{BB962C8B-B14F-4D97-AF65-F5344CB8AC3E}">
        <p14:creationId xmlns:p14="http://schemas.microsoft.com/office/powerpoint/2010/main" val="19402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p:txBody>
          <a:bodyPr/>
          <a:lstStyle/>
          <a:p>
            <a:fld id="{69E57DC2-970A-4B3E-BB1C-7A09969E49DF}" type="slidenum">
              <a:rPr lang="en-US" smtClean="0"/>
              <a:t>8</a:t>
            </a:fld>
            <a:endParaRPr lang="en-US" dirty="0"/>
          </a:p>
        </p:txBody>
      </p:sp>
      <p:sp>
        <p:nvSpPr>
          <p:cNvPr id="25" name="标题 1"/>
          <p:cNvSpPr>
            <a:spLocks noGrp="1"/>
          </p:cNvSpPr>
          <p:nvPr>
            <p:ph type="title"/>
          </p:nvPr>
        </p:nvSpPr>
        <p:spPr>
          <a:xfrm>
            <a:off x="831599" y="349200"/>
            <a:ext cx="11084175" cy="861646"/>
          </a:xfrm>
        </p:spPr>
        <p:txBody>
          <a:bodyPr>
            <a:normAutofit/>
          </a:bodyPr>
          <a:lstStyle/>
          <a:p>
            <a:r>
              <a:rPr lang="en-US" altLang="zh-CN" dirty="0">
                <a:latin typeface="Times New Roman" panose="02020603050405020304" pitchFamily="18" charset="0"/>
                <a:cs typeface="Times New Roman" panose="02020603050405020304" pitchFamily="18" charset="0"/>
              </a:rPr>
              <a:t>Stress response</a:t>
            </a:r>
            <a:endParaRPr lang="zh-CN" altLang="en-US" baseline="30000" dirty="0">
              <a:latin typeface="Times New Roman" panose="02020603050405020304" pitchFamily="18" charset="0"/>
              <a:cs typeface="Times New Roman" panose="02020603050405020304" pitchFamily="18" charset="0"/>
            </a:endParaRPr>
          </a:p>
        </p:txBody>
      </p:sp>
      <p:grpSp>
        <p:nvGrpSpPr>
          <p:cNvPr id="30" name="组合 29"/>
          <p:cNvGrpSpPr/>
          <p:nvPr/>
        </p:nvGrpSpPr>
        <p:grpSpPr>
          <a:xfrm>
            <a:off x="7200900" y="1172162"/>
            <a:ext cx="4714874" cy="4411470"/>
            <a:chOff x="6828329" y="1515791"/>
            <a:chExt cx="5054789" cy="4378190"/>
          </a:xfrm>
        </p:grpSpPr>
        <p:grpSp>
          <p:nvGrpSpPr>
            <p:cNvPr id="31" name="组合 30"/>
            <p:cNvGrpSpPr/>
            <p:nvPr/>
          </p:nvGrpSpPr>
          <p:grpSpPr>
            <a:xfrm>
              <a:off x="6996487" y="1762755"/>
              <a:ext cx="4886631" cy="4131226"/>
              <a:chOff x="6886518" y="1840214"/>
              <a:chExt cx="4886631" cy="4131226"/>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518" y="1840214"/>
                <a:ext cx="4886631" cy="3950492"/>
              </a:xfrm>
              <a:prstGeom prst="rect">
                <a:avLst/>
              </a:prstGeom>
            </p:spPr>
          </p:pic>
          <p:sp>
            <p:nvSpPr>
              <p:cNvPr id="35" name="文本框 34"/>
              <p:cNvSpPr txBox="1"/>
              <p:nvPr/>
            </p:nvSpPr>
            <p:spPr>
              <a:xfrm>
                <a:off x="8549518" y="5632886"/>
                <a:ext cx="1781175" cy="338554"/>
              </a:xfrm>
              <a:prstGeom prst="rect">
                <a:avLst/>
              </a:prstGeom>
              <a:solidFill>
                <a:schemeClr val="bg1"/>
              </a:solidFill>
            </p:spPr>
            <p:txBody>
              <a:bodyPr wrap="square" rtlCol="0">
                <a:spAutoFit/>
              </a:bodyPr>
              <a:lstStyle/>
              <a:p>
                <a:r>
                  <a:rPr lang="en-US" altLang="zh-CN" sz="1600" dirty="0"/>
                  <a:t>Frequency: Hz</a:t>
                </a:r>
                <a:endParaRPr lang="zh-CN" altLang="en-US" sz="1600" dirty="0"/>
              </a:p>
            </p:txBody>
          </p:sp>
        </p:grpSp>
        <p:sp>
          <p:nvSpPr>
            <p:cNvPr id="32" name="文本框 20"/>
            <p:cNvSpPr txBox="1"/>
            <p:nvPr/>
          </p:nvSpPr>
          <p:spPr>
            <a:xfrm>
              <a:off x="8863198" y="1515791"/>
              <a:ext cx="1373755" cy="400110"/>
            </a:xfrm>
            <a:prstGeom prst="rect">
              <a:avLst/>
            </a:prstGeom>
            <a:noFill/>
          </p:spPr>
          <p:txBody>
            <a:bodyPr wrap="square" rtlCol="0">
              <a:spAutoFit/>
            </a:bodyPr>
            <a:lstStyle/>
            <a:p>
              <a:r>
                <a:rPr lang="en-US" altLang="zh-CN" sz="2000" dirty="0"/>
                <a:t>S</a:t>
              </a:r>
              <a:r>
                <a:rPr lang="en-US" altLang="zh-CN" sz="2000" baseline="-25000" dirty="0"/>
                <a:t>PSD </a:t>
              </a:r>
              <a:r>
                <a:rPr lang="en-US" altLang="zh-CN" sz="2000" dirty="0"/>
                <a:t>(f)</a:t>
              </a:r>
              <a:r>
                <a:rPr lang="en-US" altLang="zh-CN" sz="2000" baseline="-25000" dirty="0"/>
                <a:t> output</a:t>
              </a:r>
              <a:endParaRPr lang="zh-CN" altLang="en-US" sz="2000" dirty="0"/>
            </a:p>
          </p:txBody>
        </p:sp>
        <p:sp>
          <p:nvSpPr>
            <p:cNvPr id="33" name="矩形 32"/>
            <p:cNvSpPr/>
            <p:nvPr/>
          </p:nvSpPr>
          <p:spPr>
            <a:xfrm rot="16200000">
              <a:off x="6325595" y="3493614"/>
              <a:ext cx="1344022" cy="338554"/>
            </a:xfrm>
            <a:prstGeom prst="rect">
              <a:avLst/>
            </a:prstGeom>
          </p:spPr>
          <p:txBody>
            <a:bodyPr wrap="none">
              <a:spAutoFit/>
            </a:bodyPr>
            <a:lstStyle/>
            <a:p>
              <a:r>
                <a:rPr lang="en-US" altLang="zh-CN" sz="1600" dirty="0"/>
                <a:t>PSD: MPa</a:t>
              </a:r>
              <a:r>
                <a:rPr lang="en-US" altLang="zh-CN" sz="1600" baseline="30000" dirty="0"/>
                <a:t>2</a:t>
              </a:r>
              <a:r>
                <a:rPr lang="en-US" altLang="zh-CN" sz="1600" dirty="0"/>
                <a:t>/Hz</a:t>
              </a:r>
              <a:endParaRPr lang="zh-CN" altLang="en-US" sz="1600" dirty="0"/>
            </a:p>
          </p:txBody>
        </p:sp>
      </p:grpSp>
      <p:pic>
        <p:nvPicPr>
          <p:cNvPr id="2" name="图片 1"/>
          <p:cNvPicPr>
            <a:picLocks noChangeAspect="1"/>
          </p:cNvPicPr>
          <p:nvPr/>
        </p:nvPicPr>
        <p:blipFill>
          <a:blip r:embed="rId4"/>
          <a:stretch>
            <a:fillRect/>
          </a:stretch>
        </p:blipFill>
        <p:spPr>
          <a:xfrm>
            <a:off x="306985" y="1070361"/>
            <a:ext cx="7120745" cy="4615072"/>
          </a:xfrm>
          <a:prstGeom prst="rect">
            <a:avLst/>
          </a:prstGeom>
        </p:spPr>
      </p:pic>
      <p:sp>
        <p:nvSpPr>
          <p:cNvPr id="36" name="文本框 35"/>
          <p:cNvSpPr txBox="1"/>
          <p:nvPr/>
        </p:nvSpPr>
        <p:spPr>
          <a:xfrm>
            <a:off x="4075808" y="6006484"/>
            <a:ext cx="7554483" cy="400110"/>
          </a:xfrm>
          <a:prstGeom prst="rect">
            <a:avLst/>
          </a:prstGeom>
          <a:noFill/>
        </p:spPr>
        <p:txBody>
          <a:bodyPr wrap="square" rtlCol="0">
            <a:spAutoFit/>
          </a:bodyPr>
          <a:lstStyle/>
          <a:p>
            <a:r>
              <a:rPr lang="en-US" altLang="zh-CN" sz="2000" dirty="0"/>
              <a:t>Total 8 kurtosis levels, each level two case</a:t>
            </a:r>
            <a:endParaRPr lang="zh-CN" altLang="en-US" sz="2000" dirty="0"/>
          </a:p>
        </p:txBody>
      </p:sp>
      <p:sp>
        <p:nvSpPr>
          <p:cNvPr id="37" name="文本框 36"/>
          <p:cNvSpPr txBox="1"/>
          <p:nvPr/>
        </p:nvSpPr>
        <p:spPr>
          <a:xfrm>
            <a:off x="4508370" y="5663160"/>
            <a:ext cx="4314825" cy="369332"/>
          </a:xfrm>
          <a:prstGeom prst="rect">
            <a:avLst/>
          </a:prstGeom>
          <a:noFill/>
        </p:spPr>
        <p:txBody>
          <a:bodyPr wrap="square" rtlCol="0">
            <a:spAutoFit/>
          </a:bodyPr>
          <a:lstStyle/>
          <a:p>
            <a:r>
              <a:rPr lang="en-US" altLang="zh-CN" dirty="0"/>
              <a:t>Same mean, same RMS and same PSD</a:t>
            </a:r>
            <a:endParaRPr lang="zh-CN" altLang="en-US" dirty="0"/>
          </a:p>
        </p:txBody>
      </p:sp>
    </p:spTree>
    <p:extLst>
      <p:ext uri="{BB962C8B-B14F-4D97-AF65-F5344CB8AC3E}">
        <p14:creationId xmlns:p14="http://schemas.microsoft.com/office/powerpoint/2010/main" val="1792853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69E57DC2-970A-4B3E-BB1C-7A09969E49DF}" type="slidenum">
              <a:rPr lang="en-US" smtClean="0"/>
              <a:t>9</a:t>
            </a:fld>
            <a:endParaRPr lang="en-US" dirty="0"/>
          </a:p>
        </p:txBody>
      </p:sp>
      <p:sp>
        <p:nvSpPr>
          <p:cNvPr id="13" name="标题 1"/>
          <p:cNvSpPr txBox="1">
            <a:spLocks/>
          </p:cNvSpPr>
          <p:nvPr/>
        </p:nvSpPr>
        <p:spPr>
          <a:xfrm>
            <a:off x="831600" y="349200"/>
            <a:ext cx="9601200" cy="861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Non-stationary</a:t>
            </a:r>
            <a:endParaRPr lang="zh-CN" altLang="en-US" dirty="0">
              <a:latin typeface="Times New Roman" panose="02020603050405020304" pitchFamily="18" charset="0"/>
              <a:cs typeface="Times New Roman" panose="02020603050405020304" pitchFamily="18" charset="0"/>
            </a:endParaRPr>
          </a:p>
        </p:txBody>
      </p:sp>
      <p:pic>
        <p:nvPicPr>
          <p:cNvPr id="14" name="图片 13"/>
          <p:cNvPicPr>
            <a:picLocks noChangeAspect="1"/>
          </p:cNvPicPr>
          <p:nvPr/>
        </p:nvPicPr>
        <p:blipFill>
          <a:blip r:embed="rId3"/>
          <a:stretch>
            <a:fillRect/>
          </a:stretch>
        </p:blipFill>
        <p:spPr>
          <a:xfrm>
            <a:off x="319087" y="1309687"/>
            <a:ext cx="11306175" cy="21240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0574" y="3721098"/>
            <a:ext cx="4086225" cy="3064668"/>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0450" y="3721098"/>
            <a:ext cx="3914775" cy="2936081"/>
          </a:xfrm>
          <a:prstGeom prst="rect">
            <a:avLst/>
          </a:prstGeom>
        </p:spPr>
      </p:pic>
      <p:pic>
        <p:nvPicPr>
          <p:cNvPr id="17" name="图片 16"/>
          <p:cNvPicPr>
            <a:picLocks noChangeAspect="1"/>
          </p:cNvPicPr>
          <p:nvPr/>
        </p:nvPicPr>
        <p:blipFill>
          <a:blip r:embed="rId6"/>
          <a:stretch>
            <a:fillRect/>
          </a:stretch>
        </p:blipFill>
        <p:spPr>
          <a:xfrm>
            <a:off x="679976" y="3864767"/>
            <a:ext cx="2747436" cy="2060577"/>
          </a:xfrm>
          <a:prstGeom prst="rect">
            <a:avLst/>
          </a:prstGeom>
        </p:spPr>
      </p:pic>
    </p:spTree>
    <p:extLst>
      <p:ext uri="{BB962C8B-B14F-4D97-AF65-F5344CB8AC3E}">
        <p14:creationId xmlns:p14="http://schemas.microsoft.com/office/powerpoint/2010/main" val="267350974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9560</TotalTime>
  <Words>2278</Words>
  <Application>Microsoft Office PowerPoint</Application>
  <PresentationFormat>Widescreen</PresentationFormat>
  <Paragraphs>355</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宋体</vt:lpstr>
      <vt:lpstr>Arial</vt:lpstr>
      <vt:lpstr>Calibri</vt:lpstr>
      <vt:lpstr>Calibri Light</vt:lpstr>
      <vt:lpstr>Cambria Math</vt:lpstr>
      <vt:lpstr>Times New Roman</vt:lpstr>
      <vt:lpstr>Office 主题</vt:lpstr>
      <vt:lpstr>1_Office 主题</vt:lpstr>
      <vt:lpstr>Study on the influence of unsteady state on damage estimation of random vibration loading</vt:lpstr>
      <vt:lpstr>Background and motivation</vt:lpstr>
      <vt:lpstr>Background and motivation</vt:lpstr>
      <vt:lpstr>Problem</vt:lpstr>
      <vt:lpstr>Set-up and specimen design[1,2]</vt:lpstr>
      <vt:lpstr>FEM properties of the specimen</vt:lpstr>
      <vt:lpstr>Frequency response function &amp; PSD Stress response</vt:lpstr>
      <vt:lpstr>Stress response</vt:lpstr>
      <vt:lpstr>PowerPoint Presentation</vt:lpstr>
      <vt:lpstr>PowerPoint Presentation</vt:lpstr>
      <vt:lpstr>PowerPoint Presentation</vt:lpstr>
      <vt:lpstr>PowerPoint Presentation</vt:lpstr>
      <vt:lpstr>PowerPoint Presentation</vt:lpstr>
      <vt:lpstr>PowerPoint Presentation</vt:lpstr>
      <vt:lpstr>The  discussion of the results </vt:lpstr>
      <vt:lpstr>The work in future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monitor for complex mechanics based on vibration</dc:title>
  <dc:creator>Wang Yuzhu</dc:creator>
  <cp:lastModifiedBy>Karen Cambridge</cp:lastModifiedBy>
  <cp:revision>381</cp:revision>
  <cp:lastPrinted>2019-11-15T14:31:22Z</cp:lastPrinted>
  <dcterms:created xsi:type="dcterms:W3CDTF">2018-10-13T11:59:53Z</dcterms:created>
  <dcterms:modified xsi:type="dcterms:W3CDTF">2021-07-14T10:00:06Z</dcterms:modified>
</cp:coreProperties>
</file>